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CC08B"/>
    <a:srgbClr val="105965"/>
    <a:srgbClr val="4B9B82"/>
    <a:srgbClr val="E9F9FC"/>
    <a:srgbClr val="D3F3F8"/>
    <a:srgbClr val="DBE3F1"/>
    <a:srgbClr val="217A79"/>
    <a:srgbClr val="074050"/>
    <a:srgbClr val="59724B"/>
    <a:srgbClr val="8CBA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018"/>
    <p:restoredTop sz="96327"/>
  </p:normalViewPr>
  <p:slideViewPr>
    <p:cSldViewPr snapToGrid="0" snapToObjects="1">
      <p:cViewPr>
        <p:scale>
          <a:sx n="121" d="100"/>
          <a:sy n="121" d="100"/>
        </p:scale>
        <p:origin x="1720" y="84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D0D95C-21B1-094B-AEC6-AC752F8D2F4E}" type="datetimeFigureOut">
              <a:rPr lang="en-US" smtClean="0"/>
              <a:t>3/11/20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871D8F-CB32-9649-A090-99A45F4A68F6}" type="slidenum">
              <a:rPr lang="en-US" smtClean="0"/>
              <a:t>‹#›</a:t>
            </a:fld>
            <a:endParaRPr lang="en-US"/>
          </a:p>
        </p:txBody>
      </p:sp>
    </p:spTree>
    <p:extLst>
      <p:ext uri="{BB962C8B-B14F-4D97-AF65-F5344CB8AC3E}">
        <p14:creationId xmlns:p14="http://schemas.microsoft.com/office/powerpoint/2010/main" val="1895688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871D8F-CB32-9649-A090-99A45F4A68F6}" type="slidenum">
              <a:rPr lang="en-US" smtClean="0"/>
              <a:t>1</a:t>
            </a:fld>
            <a:endParaRPr lang="en-US"/>
          </a:p>
        </p:txBody>
      </p:sp>
    </p:spTree>
    <p:extLst>
      <p:ext uri="{BB962C8B-B14F-4D97-AF65-F5344CB8AC3E}">
        <p14:creationId xmlns:p14="http://schemas.microsoft.com/office/powerpoint/2010/main" val="1259132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E5408-9544-6043-9071-1697AFFDF2FD}"/>
              </a:ext>
            </a:extLst>
          </p:cNvPr>
          <p:cNvSpPr>
            <a:spLocks noGrp="1"/>
          </p:cNvSpPr>
          <p:nvPr>
            <p:ph type="ctrTitle"/>
          </p:nvPr>
        </p:nvSpPr>
        <p:spPr>
          <a:xfrm>
            <a:off x="1524000" y="1122363"/>
            <a:ext cx="9144000" cy="2387600"/>
          </a:xfrm>
        </p:spPr>
        <p:txBody>
          <a:bodyPr anchor="b"/>
          <a:lstStyle>
            <a:lvl1pPr algn="l">
              <a:defRPr sz="6000">
                <a:solidFill>
                  <a:srgbClr val="105965"/>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674EB6C-9A0E-3C43-B557-831EA7463C7B}"/>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925CDF7-33CA-1146-A078-7653FCDBFB4E}"/>
              </a:ext>
            </a:extLst>
          </p:cNvPr>
          <p:cNvSpPr>
            <a:spLocks noGrp="1"/>
          </p:cNvSpPr>
          <p:nvPr>
            <p:ph type="dt" sz="half" idx="10"/>
          </p:nvPr>
        </p:nvSpPr>
        <p:spPr/>
        <p:txBody>
          <a:bodyPr/>
          <a:lstStyle/>
          <a:p>
            <a:fld id="{A7DD25DD-419A-354E-8782-FB7338BA1448}" type="datetime1">
              <a:rPr lang="en-US" smtClean="0"/>
              <a:t>3/11/20</a:t>
            </a:fld>
            <a:endParaRPr lang="en-US"/>
          </a:p>
        </p:txBody>
      </p:sp>
      <p:sp>
        <p:nvSpPr>
          <p:cNvPr id="5" name="Footer Placeholder 4">
            <a:extLst>
              <a:ext uri="{FF2B5EF4-FFF2-40B4-BE49-F238E27FC236}">
                <a16:creationId xmlns:a16="http://schemas.microsoft.com/office/drawing/2014/main" id="{5B65913B-8961-D14E-B36D-C7883CB6C729}"/>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708625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6CA9C-1FAB-6F45-8234-AF1F8D65338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CFC733-05F7-C746-8A41-5E79B15DFE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CBC894-6EB9-8748-8DB7-AB580121523D}"/>
              </a:ext>
            </a:extLst>
          </p:cNvPr>
          <p:cNvSpPr>
            <a:spLocks noGrp="1"/>
          </p:cNvSpPr>
          <p:nvPr>
            <p:ph type="dt" sz="half" idx="10"/>
          </p:nvPr>
        </p:nvSpPr>
        <p:spPr/>
        <p:txBody>
          <a:bodyPr/>
          <a:lstStyle/>
          <a:p>
            <a:fld id="{040555E7-1F36-A849-89B7-E95CE6836742}" type="datetime1">
              <a:rPr lang="en-US" smtClean="0"/>
              <a:t>3/11/20</a:t>
            </a:fld>
            <a:endParaRPr lang="en-US"/>
          </a:p>
        </p:txBody>
      </p:sp>
      <p:sp>
        <p:nvSpPr>
          <p:cNvPr id="5" name="Footer Placeholder 4">
            <a:extLst>
              <a:ext uri="{FF2B5EF4-FFF2-40B4-BE49-F238E27FC236}">
                <a16:creationId xmlns:a16="http://schemas.microsoft.com/office/drawing/2014/main" id="{7820277E-9873-534A-B3B8-BA00392FC2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FE1E53-4A44-7D45-B1E0-FFB809AE178C}"/>
              </a:ext>
            </a:extLst>
          </p:cNvPr>
          <p:cNvSpPr>
            <a:spLocks noGrp="1"/>
          </p:cNvSpPr>
          <p:nvPr>
            <p:ph type="sldNum" sz="quarter" idx="12"/>
          </p:nvPr>
        </p:nvSpPr>
        <p:spPr>
          <a:xfrm>
            <a:off x="8610600" y="6356350"/>
            <a:ext cx="2743200" cy="365125"/>
          </a:xfrm>
          <a:prstGeom prst="rect">
            <a:avLst/>
          </a:prstGeom>
        </p:spPr>
        <p:txBody>
          <a:bodyPr/>
          <a:lstStyle/>
          <a:p>
            <a:fld id="{977E658C-3D6B-5843-8E74-96D1BE5162E2}" type="slidenum">
              <a:rPr lang="en-US" smtClean="0"/>
              <a:t>‹#›</a:t>
            </a:fld>
            <a:endParaRPr lang="en-US"/>
          </a:p>
        </p:txBody>
      </p:sp>
    </p:spTree>
    <p:extLst>
      <p:ext uri="{BB962C8B-B14F-4D97-AF65-F5344CB8AC3E}">
        <p14:creationId xmlns:p14="http://schemas.microsoft.com/office/powerpoint/2010/main" val="2567819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0A639F-29EC-764B-B145-BCBE7E6E75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FB0EDB-AA41-1D4B-BDB8-ED12E993FFB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408EE4-82E7-0B4C-A81B-CC5AA210980B}"/>
              </a:ext>
            </a:extLst>
          </p:cNvPr>
          <p:cNvSpPr>
            <a:spLocks noGrp="1"/>
          </p:cNvSpPr>
          <p:nvPr>
            <p:ph type="dt" sz="half" idx="10"/>
          </p:nvPr>
        </p:nvSpPr>
        <p:spPr/>
        <p:txBody>
          <a:bodyPr/>
          <a:lstStyle/>
          <a:p>
            <a:fld id="{BE8D0DA4-BC1B-FC46-BA9A-115DA6E7800D}" type="datetime1">
              <a:rPr lang="en-US" smtClean="0"/>
              <a:t>3/11/20</a:t>
            </a:fld>
            <a:endParaRPr lang="en-US"/>
          </a:p>
        </p:txBody>
      </p:sp>
      <p:sp>
        <p:nvSpPr>
          <p:cNvPr id="5" name="Footer Placeholder 4">
            <a:extLst>
              <a:ext uri="{FF2B5EF4-FFF2-40B4-BE49-F238E27FC236}">
                <a16:creationId xmlns:a16="http://schemas.microsoft.com/office/drawing/2014/main" id="{DCC09D94-4868-F74B-A8DB-16560C27EF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5C6745-148C-1141-AC80-A99AA4D6E2EC}"/>
              </a:ext>
            </a:extLst>
          </p:cNvPr>
          <p:cNvSpPr>
            <a:spLocks noGrp="1"/>
          </p:cNvSpPr>
          <p:nvPr>
            <p:ph type="sldNum" sz="quarter" idx="12"/>
          </p:nvPr>
        </p:nvSpPr>
        <p:spPr>
          <a:xfrm>
            <a:off x="8610600" y="6356350"/>
            <a:ext cx="2743200" cy="365125"/>
          </a:xfrm>
          <a:prstGeom prst="rect">
            <a:avLst/>
          </a:prstGeom>
        </p:spPr>
        <p:txBody>
          <a:bodyPr/>
          <a:lstStyle/>
          <a:p>
            <a:fld id="{977E658C-3D6B-5843-8E74-96D1BE5162E2}" type="slidenum">
              <a:rPr lang="en-US" smtClean="0"/>
              <a:t>‹#›</a:t>
            </a:fld>
            <a:endParaRPr lang="en-US"/>
          </a:p>
        </p:txBody>
      </p:sp>
    </p:spTree>
    <p:extLst>
      <p:ext uri="{BB962C8B-B14F-4D97-AF65-F5344CB8AC3E}">
        <p14:creationId xmlns:p14="http://schemas.microsoft.com/office/powerpoint/2010/main" val="106124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A9BB2-1AB7-B94C-9AE8-D34646817DD4}"/>
              </a:ext>
            </a:extLst>
          </p:cNvPr>
          <p:cNvSpPr>
            <a:spLocks noGrp="1"/>
          </p:cNvSpPr>
          <p:nvPr>
            <p:ph type="title"/>
          </p:nvPr>
        </p:nvSpPr>
        <p:spPr/>
        <p:txBody>
          <a:bodyPr/>
          <a:lstStyle>
            <a:lvl1pPr>
              <a:defRPr>
                <a:solidFill>
                  <a:srgbClr val="105965"/>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8678086-D56F-B041-864F-DFD6117350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F7AB62-F990-A746-8545-2BE6F6C7B7DD}"/>
              </a:ext>
            </a:extLst>
          </p:cNvPr>
          <p:cNvSpPr>
            <a:spLocks noGrp="1"/>
          </p:cNvSpPr>
          <p:nvPr>
            <p:ph type="dt" sz="half" idx="10"/>
          </p:nvPr>
        </p:nvSpPr>
        <p:spPr/>
        <p:txBody>
          <a:bodyPr/>
          <a:lstStyle/>
          <a:p>
            <a:fld id="{FCDAD400-580A-CC4A-B818-5DABE26B32C9}" type="datetime1">
              <a:rPr lang="en-US" smtClean="0"/>
              <a:t>3/11/20</a:t>
            </a:fld>
            <a:endParaRPr lang="en-US"/>
          </a:p>
        </p:txBody>
      </p:sp>
      <p:sp>
        <p:nvSpPr>
          <p:cNvPr id="5" name="Footer Placeholder 4">
            <a:extLst>
              <a:ext uri="{FF2B5EF4-FFF2-40B4-BE49-F238E27FC236}">
                <a16:creationId xmlns:a16="http://schemas.microsoft.com/office/drawing/2014/main" id="{5D985020-E863-FD4A-A7C1-E272BFDD6A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6B9EB4-4DCD-C143-BA78-B0AD092BFE9E}"/>
              </a:ext>
            </a:extLst>
          </p:cNvPr>
          <p:cNvSpPr>
            <a:spLocks noGrp="1"/>
          </p:cNvSpPr>
          <p:nvPr>
            <p:ph type="sldNum" sz="quarter" idx="12"/>
          </p:nvPr>
        </p:nvSpPr>
        <p:spPr>
          <a:xfrm>
            <a:off x="8610600" y="6356350"/>
            <a:ext cx="2743200" cy="365125"/>
          </a:xfrm>
          <a:prstGeom prst="rect">
            <a:avLst/>
          </a:prstGeom>
        </p:spPr>
        <p:txBody>
          <a:bodyPr/>
          <a:lstStyle/>
          <a:p>
            <a:fld id="{977E658C-3D6B-5843-8E74-96D1BE5162E2}" type="slidenum">
              <a:rPr lang="en-US" smtClean="0"/>
              <a:t>‹#›</a:t>
            </a:fld>
            <a:endParaRPr lang="en-US"/>
          </a:p>
        </p:txBody>
      </p:sp>
    </p:spTree>
    <p:extLst>
      <p:ext uri="{BB962C8B-B14F-4D97-AF65-F5344CB8AC3E}">
        <p14:creationId xmlns:p14="http://schemas.microsoft.com/office/powerpoint/2010/main" val="1957812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10596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29801-5F92-034D-BF36-3EF6AEE8EF3E}"/>
              </a:ext>
            </a:extLst>
          </p:cNvPr>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B58A790-21AB-1347-9EA7-3D5DFB5AB50A}"/>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8F72390-FEBF-2744-B4ED-2A0880342E1E}"/>
              </a:ext>
            </a:extLst>
          </p:cNvPr>
          <p:cNvSpPr>
            <a:spLocks noGrp="1"/>
          </p:cNvSpPr>
          <p:nvPr>
            <p:ph type="dt" sz="half" idx="10"/>
          </p:nvPr>
        </p:nvSpPr>
        <p:spPr/>
        <p:txBody>
          <a:bodyPr/>
          <a:lstStyle>
            <a:lvl1pPr>
              <a:defRPr>
                <a:solidFill>
                  <a:schemeClr val="bg1"/>
                </a:solidFill>
              </a:defRPr>
            </a:lvl1pPr>
          </a:lstStyle>
          <a:p>
            <a:fld id="{B6765153-2404-214A-A5B3-BA16891A782D}" type="datetime1">
              <a:rPr lang="en-US" smtClean="0"/>
              <a:t>3/11/20</a:t>
            </a:fld>
            <a:endParaRPr lang="en-US"/>
          </a:p>
        </p:txBody>
      </p:sp>
      <p:sp>
        <p:nvSpPr>
          <p:cNvPr id="5" name="Footer Placeholder 4">
            <a:extLst>
              <a:ext uri="{FF2B5EF4-FFF2-40B4-BE49-F238E27FC236}">
                <a16:creationId xmlns:a16="http://schemas.microsoft.com/office/drawing/2014/main" id="{3213F5EA-AA28-774E-9DFE-DCD623E8A8B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CB99C51F-FCB8-C34E-9882-7FDDB8F20C46}"/>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defRPr>
            </a:lvl1pPr>
          </a:lstStyle>
          <a:p>
            <a:fld id="{977E658C-3D6B-5843-8E74-96D1BE5162E2}" type="slidenum">
              <a:rPr lang="en-US" smtClean="0"/>
              <a:pPr/>
              <a:t>‹#›</a:t>
            </a:fld>
            <a:endParaRPr lang="en-US"/>
          </a:p>
        </p:txBody>
      </p:sp>
    </p:spTree>
    <p:extLst>
      <p:ext uri="{BB962C8B-B14F-4D97-AF65-F5344CB8AC3E}">
        <p14:creationId xmlns:p14="http://schemas.microsoft.com/office/powerpoint/2010/main" val="127511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E0A0C-75ED-F84D-8A0B-A7FB9BA810F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FAB5F7C-DBCB-D440-B509-FB08E16AE5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25C122-960D-2546-8A40-F7A125DA6C7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38F6FE6-F404-3744-9D53-8263815E79F6}"/>
              </a:ext>
            </a:extLst>
          </p:cNvPr>
          <p:cNvSpPr>
            <a:spLocks noGrp="1"/>
          </p:cNvSpPr>
          <p:nvPr>
            <p:ph type="dt" sz="half" idx="10"/>
          </p:nvPr>
        </p:nvSpPr>
        <p:spPr/>
        <p:txBody>
          <a:bodyPr/>
          <a:lstStyle/>
          <a:p>
            <a:fld id="{8607B964-5775-1544-9B68-3BAEC19BC10C}" type="datetime1">
              <a:rPr lang="en-US" smtClean="0"/>
              <a:t>3/11/20</a:t>
            </a:fld>
            <a:endParaRPr lang="en-US"/>
          </a:p>
        </p:txBody>
      </p:sp>
      <p:sp>
        <p:nvSpPr>
          <p:cNvPr id="6" name="Footer Placeholder 5">
            <a:extLst>
              <a:ext uri="{FF2B5EF4-FFF2-40B4-BE49-F238E27FC236}">
                <a16:creationId xmlns:a16="http://schemas.microsoft.com/office/drawing/2014/main" id="{8EE8914C-603E-FB4C-A276-83848090D4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65D4F-5DC6-6349-9BE8-BFB09A0F515F}"/>
              </a:ext>
            </a:extLst>
          </p:cNvPr>
          <p:cNvSpPr>
            <a:spLocks noGrp="1"/>
          </p:cNvSpPr>
          <p:nvPr>
            <p:ph type="sldNum" sz="quarter" idx="12"/>
          </p:nvPr>
        </p:nvSpPr>
        <p:spPr>
          <a:xfrm>
            <a:off x="8610600" y="6356350"/>
            <a:ext cx="2743200" cy="365125"/>
          </a:xfrm>
          <a:prstGeom prst="rect">
            <a:avLst/>
          </a:prstGeom>
        </p:spPr>
        <p:txBody>
          <a:bodyPr/>
          <a:lstStyle/>
          <a:p>
            <a:fld id="{977E658C-3D6B-5843-8E74-96D1BE5162E2}" type="slidenum">
              <a:rPr lang="en-US" smtClean="0"/>
              <a:t>‹#›</a:t>
            </a:fld>
            <a:endParaRPr lang="en-US"/>
          </a:p>
        </p:txBody>
      </p:sp>
    </p:spTree>
    <p:extLst>
      <p:ext uri="{BB962C8B-B14F-4D97-AF65-F5344CB8AC3E}">
        <p14:creationId xmlns:p14="http://schemas.microsoft.com/office/powerpoint/2010/main" val="1808904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71239-CD04-0C4D-BAB4-51D8D4E304F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D121C7-12E3-A345-96CE-724FFAAAA7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2F04BD-B087-EA45-BEF9-B5C2153C47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4161E4-23B5-CB41-8E9A-EAE3ECFAC09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4C96AE-EE3E-CB49-B0A2-4B3C5695C8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E5D3D9-C107-FD45-8B26-418691E5AC87}"/>
              </a:ext>
            </a:extLst>
          </p:cNvPr>
          <p:cNvSpPr>
            <a:spLocks noGrp="1"/>
          </p:cNvSpPr>
          <p:nvPr>
            <p:ph type="dt" sz="half" idx="10"/>
          </p:nvPr>
        </p:nvSpPr>
        <p:spPr/>
        <p:txBody>
          <a:bodyPr/>
          <a:lstStyle/>
          <a:p>
            <a:fld id="{737A30B0-77D6-9440-B931-C05551AD6068}" type="datetime1">
              <a:rPr lang="en-US" smtClean="0"/>
              <a:t>3/11/20</a:t>
            </a:fld>
            <a:endParaRPr lang="en-US"/>
          </a:p>
        </p:txBody>
      </p:sp>
      <p:sp>
        <p:nvSpPr>
          <p:cNvPr id="8" name="Footer Placeholder 7">
            <a:extLst>
              <a:ext uri="{FF2B5EF4-FFF2-40B4-BE49-F238E27FC236}">
                <a16:creationId xmlns:a16="http://schemas.microsoft.com/office/drawing/2014/main" id="{F8DD50FF-E115-F148-84D5-2E7F208463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90F2901-16A6-C249-9323-51DFB536B718}"/>
              </a:ext>
            </a:extLst>
          </p:cNvPr>
          <p:cNvSpPr>
            <a:spLocks noGrp="1"/>
          </p:cNvSpPr>
          <p:nvPr>
            <p:ph type="sldNum" sz="quarter" idx="12"/>
          </p:nvPr>
        </p:nvSpPr>
        <p:spPr>
          <a:xfrm>
            <a:off x="8610600" y="6356350"/>
            <a:ext cx="2743200" cy="365125"/>
          </a:xfrm>
          <a:prstGeom prst="rect">
            <a:avLst/>
          </a:prstGeom>
        </p:spPr>
        <p:txBody>
          <a:bodyPr/>
          <a:lstStyle/>
          <a:p>
            <a:fld id="{977E658C-3D6B-5843-8E74-96D1BE5162E2}" type="slidenum">
              <a:rPr lang="en-US" smtClean="0"/>
              <a:t>‹#›</a:t>
            </a:fld>
            <a:endParaRPr lang="en-US"/>
          </a:p>
        </p:txBody>
      </p:sp>
    </p:spTree>
    <p:extLst>
      <p:ext uri="{BB962C8B-B14F-4D97-AF65-F5344CB8AC3E}">
        <p14:creationId xmlns:p14="http://schemas.microsoft.com/office/powerpoint/2010/main" val="1883966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A3E68-C8DC-B84B-868F-3E1DAEEE0A2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4A0D572-732A-8947-ACD7-96644837E925}"/>
              </a:ext>
            </a:extLst>
          </p:cNvPr>
          <p:cNvSpPr>
            <a:spLocks noGrp="1"/>
          </p:cNvSpPr>
          <p:nvPr>
            <p:ph type="dt" sz="half" idx="10"/>
          </p:nvPr>
        </p:nvSpPr>
        <p:spPr/>
        <p:txBody>
          <a:bodyPr/>
          <a:lstStyle/>
          <a:p>
            <a:fld id="{C88D5F57-4D4E-A345-808D-8A6CE17A3DCE}" type="datetime1">
              <a:rPr lang="en-US" smtClean="0"/>
              <a:t>3/11/20</a:t>
            </a:fld>
            <a:endParaRPr lang="en-US"/>
          </a:p>
        </p:txBody>
      </p:sp>
      <p:sp>
        <p:nvSpPr>
          <p:cNvPr id="4" name="Footer Placeholder 3">
            <a:extLst>
              <a:ext uri="{FF2B5EF4-FFF2-40B4-BE49-F238E27FC236}">
                <a16:creationId xmlns:a16="http://schemas.microsoft.com/office/drawing/2014/main" id="{18F90FA1-7BD9-864D-BCC8-5AE87F110C8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8088427-9BC5-1645-AA3F-0FD21EEE31B4}"/>
              </a:ext>
            </a:extLst>
          </p:cNvPr>
          <p:cNvSpPr>
            <a:spLocks noGrp="1"/>
          </p:cNvSpPr>
          <p:nvPr>
            <p:ph type="sldNum" sz="quarter" idx="12"/>
          </p:nvPr>
        </p:nvSpPr>
        <p:spPr>
          <a:xfrm>
            <a:off x="8610600" y="6356350"/>
            <a:ext cx="2743200" cy="365125"/>
          </a:xfrm>
          <a:prstGeom prst="rect">
            <a:avLst/>
          </a:prstGeom>
        </p:spPr>
        <p:txBody>
          <a:bodyPr/>
          <a:lstStyle/>
          <a:p>
            <a:fld id="{977E658C-3D6B-5843-8E74-96D1BE5162E2}" type="slidenum">
              <a:rPr lang="en-US" smtClean="0"/>
              <a:t>‹#›</a:t>
            </a:fld>
            <a:endParaRPr lang="en-US"/>
          </a:p>
        </p:txBody>
      </p:sp>
    </p:spTree>
    <p:extLst>
      <p:ext uri="{BB962C8B-B14F-4D97-AF65-F5344CB8AC3E}">
        <p14:creationId xmlns:p14="http://schemas.microsoft.com/office/powerpoint/2010/main" val="2587444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6CED49-86BE-B34D-8902-4BF1C0B4F018}"/>
              </a:ext>
            </a:extLst>
          </p:cNvPr>
          <p:cNvSpPr>
            <a:spLocks noGrp="1"/>
          </p:cNvSpPr>
          <p:nvPr>
            <p:ph type="dt" sz="half" idx="10"/>
          </p:nvPr>
        </p:nvSpPr>
        <p:spPr/>
        <p:txBody>
          <a:bodyPr/>
          <a:lstStyle/>
          <a:p>
            <a:fld id="{F2C29533-3748-5346-B1C9-4C96B4D9D72B}" type="datetime1">
              <a:rPr lang="en-US" smtClean="0"/>
              <a:t>3/11/20</a:t>
            </a:fld>
            <a:endParaRPr lang="en-US"/>
          </a:p>
        </p:txBody>
      </p:sp>
      <p:sp>
        <p:nvSpPr>
          <p:cNvPr id="3" name="Footer Placeholder 2">
            <a:extLst>
              <a:ext uri="{FF2B5EF4-FFF2-40B4-BE49-F238E27FC236}">
                <a16:creationId xmlns:a16="http://schemas.microsoft.com/office/drawing/2014/main" id="{281A0BD4-2804-D645-AC72-1C40A76557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7161CB-0C61-4644-83E4-659307F927FF}"/>
              </a:ext>
            </a:extLst>
          </p:cNvPr>
          <p:cNvSpPr>
            <a:spLocks noGrp="1"/>
          </p:cNvSpPr>
          <p:nvPr>
            <p:ph type="sldNum" sz="quarter" idx="12"/>
          </p:nvPr>
        </p:nvSpPr>
        <p:spPr>
          <a:xfrm>
            <a:off x="8610600" y="6356350"/>
            <a:ext cx="2743200" cy="365125"/>
          </a:xfrm>
          <a:prstGeom prst="rect">
            <a:avLst/>
          </a:prstGeom>
        </p:spPr>
        <p:txBody>
          <a:bodyPr/>
          <a:lstStyle/>
          <a:p>
            <a:fld id="{977E658C-3D6B-5843-8E74-96D1BE5162E2}" type="slidenum">
              <a:rPr lang="en-US" smtClean="0"/>
              <a:t>‹#›</a:t>
            </a:fld>
            <a:endParaRPr lang="en-US"/>
          </a:p>
        </p:txBody>
      </p:sp>
    </p:spTree>
    <p:extLst>
      <p:ext uri="{BB962C8B-B14F-4D97-AF65-F5344CB8AC3E}">
        <p14:creationId xmlns:p14="http://schemas.microsoft.com/office/powerpoint/2010/main" val="1019981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F5A3-EE55-FE4A-87D7-22D0149833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58A6E6-C2FD-CA4E-974E-5C868BD590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454AEF3-C496-0248-B855-354411924C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6C8B30-B61A-1342-A631-BB3E72833CAD}"/>
              </a:ext>
            </a:extLst>
          </p:cNvPr>
          <p:cNvSpPr>
            <a:spLocks noGrp="1"/>
          </p:cNvSpPr>
          <p:nvPr>
            <p:ph type="dt" sz="half" idx="10"/>
          </p:nvPr>
        </p:nvSpPr>
        <p:spPr/>
        <p:txBody>
          <a:bodyPr/>
          <a:lstStyle/>
          <a:p>
            <a:fld id="{D4C7E100-7D84-9C4A-88F8-D0C5D01F85EC}" type="datetime1">
              <a:rPr lang="en-US" smtClean="0"/>
              <a:t>3/11/20</a:t>
            </a:fld>
            <a:endParaRPr lang="en-US"/>
          </a:p>
        </p:txBody>
      </p:sp>
      <p:sp>
        <p:nvSpPr>
          <p:cNvPr id="6" name="Footer Placeholder 5">
            <a:extLst>
              <a:ext uri="{FF2B5EF4-FFF2-40B4-BE49-F238E27FC236}">
                <a16:creationId xmlns:a16="http://schemas.microsoft.com/office/drawing/2014/main" id="{B5225F52-18EC-9649-A061-CDAB3CAB33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B94E42-9694-2340-9682-7121B72710CA}"/>
              </a:ext>
            </a:extLst>
          </p:cNvPr>
          <p:cNvSpPr>
            <a:spLocks noGrp="1"/>
          </p:cNvSpPr>
          <p:nvPr>
            <p:ph type="sldNum" sz="quarter" idx="12"/>
          </p:nvPr>
        </p:nvSpPr>
        <p:spPr>
          <a:xfrm>
            <a:off x="8610600" y="6356350"/>
            <a:ext cx="2743200" cy="365125"/>
          </a:xfrm>
          <a:prstGeom prst="rect">
            <a:avLst/>
          </a:prstGeom>
        </p:spPr>
        <p:txBody>
          <a:bodyPr/>
          <a:lstStyle/>
          <a:p>
            <a:fld id="{977E658C-3D6B-5843-8E74-96D1BE5162E2}" type="slidenum">
              <a:rPr lang="en-US" smtClean="0"/>
              <a:t>‹#›</a:t>
            </a:fld>
            <a:endParaRPr lang="en-US"/>
          </a:p>
        </p:txBody>
      </p:sp>
    </p:spTree>
    <p:extLst>
      <p:ext uri="{BB962C8B-B14F-4D97-AF65-F5344CB8AC3E}">
        <p14:creationId xmlns:p14="http://schemas.microsoft.com/office/powerpoint/2010/main" val="4095375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E635E-C707-2A41-9DF4-E057DAC5C6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BCAD0BD-6C3B-4741-99A2-D782677897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8AFE7D0-1376-DF43-93B1-24D50CB46D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40C959-A446-B44B-9A91-81AFB741838E}"/>
              </a:ext>
            </a:extLst>
          </p:cNvPr>
          <p:cNvSpPr>
            <a:spLocks noGrp="1"/>
          </p:cNvSpPr>
          <p:nvPr>
            <p:ph type="dt" sz="half" idx="10"/>
          </p:nvPr>
        </p:nvSpPr>
        <p:spPr/>
        <p:txBody>
          <a:bodyPr/>
          <a:lstStyle/>
          <a:p>
            <a:fld id="{9531F612-55C9-0A4D-9A3A-E84DA0A45AD3}" type="datetime1">
              <a:rPr lang="en-US" smtClean="0"/>
              <a:t>3/11/20</a:t>
            </a:fld>
            <a:endParaRPr lang="en-US"/>
          </a:p>
        </p:txBody>
      </p:sp>
      <p:sp>
        <p:nvSpPr>
          <p:cNvPr id="6" name="Footer Placeholder 5">
            <a:extLst>
              <a:ext uri="{FF2B5EF4-FFF2-40B4-BE49-F238E27FC236}">
                <a16:creationId xmlns:a16="http://schemas.microsoft.com/office/drawing/2014/main" id="{7913D9F5-0E88-334D-979D-764657249B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C2278A-5D6D-8746-AD25-C9252BF9D68B}"/>
              </a:ext>
            </a:extLst>
          </p:cNvPr>
          <p:cNvSpPr>
            <a:spLocks noGrp="1"/>
          </p:cNvSpPr>
          <p:nvPr>
            <p:ph type="sldNum" sz="quarter" idx="12"/>
          </p:nvPr>
        </p:nvSpPr>
        <p:spPr>
          <a:xfrm>
            <a:off x="8610600" y="6356350"/>
            <a:ext cx="2743200" cy="365125"/>
          </a:xfrm>
          <a:prstGeom prst="rect">
            <a:avLst/>
          </a:prstGeom>
        </p:spPr>
        <p:txBody>
          <a:bodyPr/>
          <a:lstStyle/>
          <a:p>
            <a:fld id="{977E658C-3D6B-5843-8E74-96D1BE5162E2}" type="slidenum">
              <a:rPr lang="en-US" smtClean="0"/>
              <a:t>‹#›</a:t>
            </a:fld>
            <a:endParaRPr lang="en-US"/>
          </a:p>
        </p:txBody>
      </p:sp>
    </p:spTree>
    <p:extLst>
      <p:ext uri="{BB962C8B-B14F-4D97-AF65-F5344CB8AC3E}">
        <p14:creationId xmlns:p14="http://schemas.microsoft.com/office/powerpoint/2010/main" val="4194235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C68018-C373-1246-BE82-D687D736F4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7917E2D-E835-4C47-BA77-9C163D4A09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DF38283-586B-B645-AAF1-504B235882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Nunito" pitchFamily="2" charset="77"/>
              </a:defRPr>
            </a:lvl1pPr>
          </a:lstStyle>
          <a:p>
            <a:fld id="{E4684552-8A2C-A444-A3C7-A4D68D11DC51}" type="datetime1">
              <a:rPr lang="en-US" smtClean="0"/>
              <a:t>3/11/20</a:t>
            </a:fld>
            <a:endParaRPr lang="en-US"/>
          </a:p>
        </p:txBody>
      </p:sp>
      <p:sp>
        <p:nvSpPr>
          <p:cNvPr id="5" name="Footer Placeholder 4">
            <a:extLst>
              <a:ext uri="{FF2B5EF4-FFF2-40B4-BE49-F238E27FC236}">
                <a16:creationId xmlns:a16="http://schemas.microsoft.com/office/drawing/2014/main" id="{2FC932F0-8094-BE4B-AA33-08CE2D34D6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Nunito" pitchFamily="2" charset="77"/>
              </a:defRPr>
            </a:lvl1pPr>
          </a:lstStyle>
          <a:p>
            <a:endParaRPr lang="en-US"/>
          </a:p>
        </p:txBody>
      </p:sp>
    </p:spTree>
    <p:extLst>
      <p:ext uri="{BB962C8B-B14F-4D97-AF65-F5344CB8AC3E}">
        <p14:creationId xmlns:p14="http://schemas.microsoft.com/office/powerpoint/2010/main" val="18617066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rgbClr val="105965"/>
          </a:solidFill>
          <a:latin typeface="Nunito"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Nunito"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Nunito"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Nunito"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Nunito"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Nunito"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tiff"/><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664EFF2-C385-1B4E-91D7-8B9D0279047E}"/>
              </a:ext>
            </a:extLst>
          </p:cNvPr>
          <p:cNvSpPr>
            <a:spLocks noGrp="1"/>
          </p:cNvSpPr>
          <p:nvPr>
            <p:ph type="ctrTitle"/>
          </p:nvPr>
        </p:nvSpPr>
        <p:spPr/>
        <p:txBody>
          <a:bodyPr>
            <a:normAutofit fontScale="90000"/>
          </a:bodyPr>
          <a:lstStyle/>
          <a:p>
            <a:r>
              <a:rPr lang="en-US" dirty="0"/>
              <a:t>DS 100 Discussion 8: </a:t>
            </a:r>
            <a:br>
              <a:rPr lang="en-US" dirty="0"/>
            </a:br>
            <a:r>
              <a:rPr lang="en-US" dirty="0">
                <a:solidFill>
                  <a:srgbClr val="6CC08B"/>
                </a:solidFill>
              </a:rPr>
              <a:t>Regression &amp; Least Squares</a:t>
            </a:r>
          </a:p>
        </p:txBody>
      </p:sp>
      <p:sp>
        <p:nvSpPr>
          <p:cNvPr id="7" name="Subtitle 6">
            <a:extLst>
              <a:ext uri="{FF2B5EF4-FFF2-40B4-BE49-F238E27FC236}">
                <a16:creationId xmlns:a16="http://schemas.microsoft.com/office/drawing/2014/main" id="{4D92E3C5-A95E-6947-962C-1C82E9DDBC2D}"/>
              </a:ext>
            </a:extLst>
          </p:cNvPr>
          <p:cNvSpPr>
            <a:spLocks noGrp="1"/>
          </p:cNvSpPr>
          <p:nvPr>
            <p:ph type="subTitle" idx="1"/>
          </p:nvPr>
        </p:nvSpPr>
        <p:spPr/>
        <p:txBody>
          <a:bodyPr/>
          <a:lstStyle/>
          <a:p>
            <a:r>
              <a:rPr lang="en-US" dirty="0"/>
              <a:t>Vikram Sreekanti</a:t>
            </a:r>
          </a:p>
          <a:p>
            <a:r>
              <a:rPr lang="en-US" dirty="0"/>
              <a:t>03/12/2020</a:t>
            </a:r>
          </a:p>
        </p:txBody>
      </p:sp>
    </p:spTree>
    <p:extLst>
      <p:ext uri="{BB962C8B-B14F-4D97-AF65-F5344CB8AC3E}">
        <p14:creationId xmlns:p14="http://schemas.microsoft.com/office/powerpoint/2010/main" val="1358141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C548F-1F80-2B41-A22E-B36A99BD1CD5}"/>
              </a:ext>
            </a:extLst>
          </p:cNvPr>
          <p:cNvSpPr>
            <a:spLocks noGrp="1"/>
          </p:cNvSpPr>
          <p:nvPr>
            <p:ph type="title"/>
          </p:nvPr>
        </p:nvSpPr>
        <p:spPr/>
        <p:txBody>
          <a:bodyPr/>
          <a:lstStyle/>
          <a:p>
            <a:r>
              <a:rPr lang="en-US" dirty="0"/>
              <a:t>Geometry of Least Squares: Exercises</a:t>
            </a:r>
          </a:p>
        </p:txBody>
      </p:sp>
      <p:sp>
        <p:nvSpPr>
          <p:cNvPr id="3" name="Content Placeholder 2">
            <a:extLst>
              <a:ext uri="{FF2B5EF4-FFF2-40B4-BE49-F238E27FC236}">
                <a16:creationId xmlns:a16="http://schemas.microsoft.com/office/drawing/2014/main" id="{A0D466D3-DE15-764B-8F99-8FF149277B35}"/>
              </a:ext>
            </a:extLst>
          </p:cNvPr>
          <p:cNvSpPr>
            <a:spLocks noGrp="1"/>
          </p:cNvSpPr>
          <p:nvPr>
            <p:ph idx="1"/>
          </p:nvPr>
        </p:nvSpPr>
        <p:spPr/>
        <p:txBody>
          <a:bodyPr/>
          <a:lstStyle/>
          <a:p>
            <a:pPr marL="0" indent="0">
              <a:buNone/>
            </a:pPr>
            <a:r>
              <a:rPr lang="en-US" dirty="0"/>
              <a:t>What is always true about the residuals in least squares regression? Select all that apply.</a:t>
            </a:r>
          </a:p>
          <a:p>
            <a:pPr marL="0" indent="0">
              <a:buNone/>
            </a:pPr>
            <a:r>
              <a:rPr lang="en-US" dirty="0"/>
              <a:t>	</a:t>
            </a:r>
          </a:p>
          <a:p>
            <a:pPr lvl="1"/>
            <a:r>
              <a:rPr lang="en-US" sz="2200" dirty="0"/>
              <a:t>They are orthogonal to the column space of the design matrix.</a:t>
            </a:r>
          </a:p>
          <a:p>
            <a:pPr lvl="1"/>
            <a:r>
              <a:rPr lang="en-US" sz="2200" dirty="0"/>
              <a:t>They represent the errors of the predictions.</a:t>
            </a:r>
          </a:p>
          <a:p>
            <a:pPr lvl="1"/>
            <a:r>
              <a:rPr lang="en-US" sz="2200" dirty="0"/>
              <a:t>Their sum is equal to the mean squared error.</a:t>
            </a:r>
          </a:p>
          <a:p>
            <a:pPr lvl="1"/>
            <a:r>
              <a:rPr lang="en-US" sz="2200" dirty="0"/>
              <a:t>Their sum is equal to zero.</a:t>
            </a:r>
          </a:p>
          <a:p>
            <a:pPr lvl="1"/>
            <a:r>
              <a:rPr lang="en-US" sz="2200" dirty="0"/>
              <a:t>None of the above.</a:t>
            </a:r>
          </a:p>
        </p:txBody>
      </p:sp>
    </p:spTree>
    <p:extLst>
      <p:ext uri="{BB962C8B-B14F-4D97-AF65-F5344CB8AC3E}">
        <p14:creationId xmlns:p14="http://schemas.microsoft.com/office/powerpoint/2010/main" val="15352886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C548F-1F80-2B41-A22E-B36A99BD1CD5}"/>
              </a:ext>
            </a:extLst>
          </p:cNvPr>
          <p:cNvSpPr>
            <a:spLocks noGrp="1"/>
          </p:cNvSpPr>
          <p:nvPr>
            <p:ph type="title"/>
          </p:nvPr>
        </p:nvSpPr>
        <p:spPr/>
        <p:txBody>
          <a:bodyPr/>
          <a:lstStyle/>
          <a:p>
            <a:r>
              <a:rPr lang="en-US" dirty="0"/>
              <a:t>Geometry of Least Squares: Exercises</a:t>
            </a:r>
          </a:p>
        </p:txBody>
      </p:sp>
      <p:sp>
        <p:nvSpPr>
          <p:cNvPr id="3" name="Content Placeholder 2">
            <a:extLst>
              <a:ext uri="{FF2B5EF4-FFF2-40B4-BE49-F238E27FC236}">
                <a16:creationId xmlns:a16="http://schemas.microsoft.com/office/drawing/2014/main" id="{A0D466D3-DE15-764B-8F99-8FF149277B35}"/>
              </a:ext>
            </a:extLst>
          </p:cNvPr>
          <p:cNvSpPr>
            <a:spLocks noGrp="1"/>
          </p:cNvSpPr>
          <p:nvPr>
            <p:ph idx="1"/>
          </p:nvPr>
        </p:nvSpPr>
        <p:spPr/>
        <p:txBody>
          <a:bodyPr/>
          <a:lstStyle/>
          <a:p>
            <a:pPr marL="0" indent="0">
              <a:buNone/>
            </a:pPr>
            <a:r>
              <a:rPr lang="en-US" dirty="0"/>
              <a:t>What is always true about the residuals in least squares regression? Select all that apply.</a:t>
            </a:r>
          </a:p>
          <a:p>
            <a:pPr marL="0" indent="0">
              <a:buNone/>
            </a:pPr>
            <a:r>
              <a:rPr lang="en-US" dirty="0"/>
              <a:t>	</a:t>
            </a:r>
          </a:p>
          <a:p>
            <a:pPr lvl="1"/>
            <a:r>
              <a:rPr lang="en-US" sz="2200" dirty="0">
                <a:solidFill>
                  <a:srgbClr val="6CC08B"/>
                </a:solidFill>
              </a:rPr>
              <a:t>They are orthogonal to the column space of the design matrix.</a:t>
            </a:r>
          </a:p>
          <a:p>
            <a:pPr lvl="1"/>
            <a:r>
              <a:rPr lang="en-US" sz="2200" dirty="0">
                <a:solidFill>
                  <a:srgbClr val="6CC08B"/>
                </a:solidFill>
              </a:rPr>
              <a:t>They represent the errors of the predictions.</a:t>
            </a:r>
          </a:p>
          <a:p>
            <a:pPr lvl="1"/>
            <a:r>
              <a:rPr lang="en-US" sz="2200" dirty="0"/>
              <a:t>Their sum is equal to the mean squared error.</a:t>
            </a:r>
          </a:p>
          <a:p>
            <a:pPr lvl="1"/>
            <a:r>
              <a:rPr lang="en-US" sz="2200" dirty="0"/>
              <a:t>Their sum is equal to zero.</a:t>
            </a:r>
          </a:p>
          <a:p>
            <a:pPr lvl="1"/>
            <a:r>
              <a:rPr lang="en-US" sz="2200" dirty="0"/>
              <a:t>None of the above.</a:t>
            </a:r>
          </a:p>
        </p:txBody>
      </p:sp>
    </p:spTree>
    <p:extLst>
      <p:ext uri="{BB962C8B-B14F-4D97-AF65-F5344CB8AC3E}">
        <p14:creationId xmlns:p14="http://schemas.microsoft.com/office/powerpoint/2010/main" val="13001904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C548F-1F80-2B41-A22E-B36A99BD1CD5}"/>
              </a:ext>
            </a:extLst>
          </p:cNvPr>
          <p:cNvSpPr>
            <a:spLocks noGrp="1"/>
          </p:cNvSpPr>
          <p:nvPr>
            <p:ph type="title"/>
          </p:nvPr>
        </p:nvSpPr>
        <p:spPr/>
        <p:txBody>
          <a:bodyPr/>
          <a:lstStyle/>
          <a:p>
            <a:r>
              <a:rPr lang="en-US" dirty="0"/>
              <a:t>Geometry of Least Squares: Exercises</a:t>
            </a:r>
          </a:p>
        </p:txBody>
      </p:sp>
      <p:sp>
        <p:nvSpPr>
          <p:cNvPr id="3" name="Content Placeholder 2">
            <a:extLst>
              <a:ext uri="{FF2B5EF4-FFF2-40B4-BE49-F238E27FC236}">
                <a16:creationId xmlns:a16="http://schemas.microsoft.com/office/drawing/2014/main" id="{A0D466D3-DE15-764B-8F99-8FF149277B35}"/>
              </a:ext>
            </a:extLst>
          </p:cNvPr>
          <p:cNvSpPr>
            <a:spLocks noGrp="1"/>
          </p:cNvSpPr>
          <p:nvPr>
            <p:ph idx="1"/>
          </p:nvPr>
        </p:nvSpPr>
        <p:spPr/>
        <p:txBody>
          <a:bodyPr/>
          <a:lstStyle/>
          <a:p>
            <a:pPr marL="0" indent="0">
              <a:buNone/>
            </a:pPr>
            <a:r>
              <a:rPr lang="en-US" dirty="0"/>
              <a:t>What is true about the predictions made by OLS? Select all that apply.</a:t>
            </a:r>
          </a:p>
          <a:p>
            <a:pPr marL="0" indent="0">
              <a:buNone/>
            </a:pPr>
            <a:r>
              <a:rPr lang="en-US" dirty="0"/>
              <a:t>	</a:t>
            </a:r>
          </a:p>
          <a:p>
            <a:pPr lvl="1"/>
            <a:r>
              <a:rPr lang="en-US" sz="2200" dirty="0"/>
              <a:t>They are projections of the observations onto the column space of the design matrix.</a:t>
            </a:r>
          </a:p>
          <a:p>
            <a:pPr lvl="1"/>
            <a:r>
              <a:rPr lang="en-US" sz="2200" dirty="0"/>
              <a:t>They are linear in the chosen features.</a:t>
            </a:r>
          </a:p>
          <a:p>
            <a:pPr lvl="1"/>
            <a:r>
              <a:rPr lang="en-US" sz="2200" dirty="0"/>
              <a:t>There are orthogonal to the residuals.</a:t>
            </a:r>
          </a:p>
          <a:p>
            <a:pPr lvl="1"/>
            <a:r>
              <a:rPr lang="en-US" sz="2200" dirty="0"/>
              <a:t>Their are orthogonal to the column space of the features.</a:t>
            </a:r>
          </a:p>
          <a:p>
            <a:pPr lvl="1"/>
            <a:r>
              <a:rPr lang="en-US" sz="2200" dirty="0"/>
              <a:t>None of the above.</a:t>
            </a:r>
          </a:p>
        </p:txBody>
      </p:sp>
    </p:spTree>
    <p:extLst>
      <p:ext uri="{BB962C8B-B14F-4D97-AF65-F5344CB8AC3E}">
        <p14:creationId xmlns:p14="http://schemas.microsoft.com/office/powerpoint/2010/main" val="13512991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C548F-1F80-2B41-A22E-B36A99BD1CD5}"/>
              </a:ext>
            </a:extLst>
          </p:cNvPr>
          <p:cNvSpPr>
            <a:spLocks noGrp="1"/>
          </p:cNvSpPr>
          <p:nvPr>
            <p:ph type="title"/>
          </p:nvPr>
        </p:nvSpPr>
        <p:spPr/>
        <p:txBody>
          <a:bodyPr/>
          <a:lstStyle/>
          <a:p>
            <a:r>
              <a:rPr lang="en-US" dirty="0"/>
              <a:t>Geometry of Least Squares: Exercises</a:t>
            </a:r>
          </a:p>
        </p:txBody>
      </p:sp>
      <p:sp>
        <p:nvSpPr>
          <p:cNvPr id="3" name="Content Placeholder 2">
            <a:extLst>
              <a:ext uri="{FF2B5EF4-FFF2-40B4-BE49-F238E27FC236}">
                <a16:creationId xmlns:a16="http://schemas.microsoft.com/office/drawing/2014/main" id="{A0D466D3-DE15-764B-8F99-8FF149277B35}"/>
              </a:ext>
            </a:extLst>
          </p:cNvPr>
          <p:cNvSpPr>
            <a:spLocks noGrp="1"/>
          </p:cNvSpPr>
          <p:nvPr>
            <p:ph idx="1"/>
          </p:nvPr>
        </p:nvSpPr>
        <p:spPr/>
        <p:txBody>
          <a:bodyPr/>
          <a:lstStyle/>
          <a:p>
            <a:pPr marL="0" indent="0">
              <a:buNone/>
            </a:pPr>
            <a:r>
              <a:rPr lang="en-US" dirty="0"/>
              <a:t>What is true about the predictions made by OLS? Select all that apply.</a:t>
            </a:r>
          </a:p>
          <a:p>
            <a:pPr marL="0" indent="0">
              <a:buNone/>
            </a:pPr>
            <a:r>
              <a:rPr lang="en-US" dirty="0"/>
              <a:t>	</a:t>
            </a:r>
          </a:p>
          <a:p>
            <a:pPr lvl="1"/>
            <a:r>
              <a:rPr lang="en-US" sz="2200" dirty="0">
                <a:solidFill>
                  <a:srgbClr val="6CC08B"/>
                </a:solidFill>
              </a:rPr>
              <a:t>They are projections of the observations onto the column space of the design matrix.</a:t>
            </a:r>
          </a:p>
          <a:p>
            <a:pPr lvl="1"/>
            <a:r>
              <a:rPr lang="en-US" sz="2200" dirty="0">
                <a:solidFill>
                  <a:srgbClr val="6CC08B"/>
                </a:solidFill>
              </a:rPr>
              <a:t>They are linear in the chosen features.</a:t>
            </a:r>
          </a:p>
          <a:p>
            <a:pPr lvl="1"/>
            <a:r>
              <a:rPr lang="en-US" sz="2200" dirty="0">
                <a:solidFill>
                  <a:srgbClr val="6CC08B"/>
                </a:solidFill>
              </a:rPr>
              <a:t>There are orthogonal to the residuals.</a:t>
            </a:r>
          </a:p>
          <a:p>
            <a:pPr lvl="1"/>
            <a:r>
              <a:rPr lang="en-US" sz="2200" dirty="0"/>
              <a:t>Their are orthogonal to the column space of the features.</a:t>
            </a:r>
          </a:p>
          <a:p>
            <a:pPr lvl="1"/>
            <a:r>
              <a:rPr lang="en-US" sz="2200" dirty="0"/>
              <a:t>None of the above.</a:t>
            </a:r>
          </a:p>
        </p:txBody>
      </p:sp>
    </p:spTree>
    <p:extLst>
      <p:ext uri="{BB962C8B-B14F-4D97-AF65-F5344CB8AC3E}">
        <p14:creationId xmlns:p14="http://schemas.microsoft.com/office/powerpoint/2010/main" val="1041974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4E355-76E7-4E4E-B59C-FDA3FF57E3AE}"/>
              </a:ext>
            </a:extLst>
          </p:cNvPr>
          <p:cNvSpPr>
            <a:spLocks noGrp="1"/>
          </p:cNvSpPr>
          <p:nvPr>
            <p:ph type="title"/>
          </p:nvPr>
        </p:nvSpPr>
        <p:spPr/>
        <p:txBody>
          <a:bodyPr/>
          <a:lstStyle/>
          <a:p>
            <a:r>
              <a:rPr lang="en-US" dirty="0"/>
              <a:t>Modeling: Review</a:t>
            </a:r>
          </a:p>
        </p:txBody>
      </p:sp>
      <p:sp>
        <p:nvSpPr>
          <p:cNvPr id="3" name="Content Placeholder 2">
            <a:extLst>
              <a:ext uri="{FF2B5EF4-FFF2-40B4-BE49-F238E27FC236}">
                <a16:creationId xmlns:a16="http://schemas.microsoft.com/office/drawing/2014/main" id="{B95E6D38-5BAD-314E-8448-048FC64B9884}"/>
              </a:ext>
            </a:extLst>
          </p:cNvPr>
          <p:cNvSpPr>
            <a:spLocks noGrp="1"/>
          </p:cNvSpPr>
          <p:nvPr>
            <p:ph idx="1"/>
          </p:nvPr>
        </p:nvSpPr>
        <p:spPr/>
        <p:txBody>
          <a:bodyPr>
            <a:normAutofit/>
          </a:bodyPr>
          <a:lstStyle/>
          <a:p>
            <a:pPr marL="0" indent="0">
              <a:buNone/>
            </a:pPr>
            <a:r>
              <a:rPr lang="en-US" sz="2200" dirty="0"/>
              <a:t>We wish to model exam grades for DS100 students. We collect various information about student habits, such as how many hours they studied, how many hours they slept before the exam, and how many lectures they attended and observe how well they did on the exam. Propose a model to predict exam grades and a loss function to measure the performance of your model on a single student.</a:t>
            </a: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778EFA8A-41B3-3E4C-8949-BE3FFC95C076}"/>
                  </a:ext>
                </a:extLst>
              </p:cNvPr>
              <p:cNvSpPr txBox="1"/>
              <p:nvPr/>
            </p:nvSpPr>
            <p:spPr>
              <a:xfrm>
                <a:off x="838200" y="4001294"/>
                <a:ext cx="6621518" cy="630942"/>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𝑓</m:t>
                          </m:r>
                        </m:e>
                        <m:sub>
                          <m:r>
                            <a:rPr lang="en-US" sz="3500" b="0" i="1" smtClean="0">
                              <a:latin typeface="Cambria Math" panose="02040503050406030204" pitchFamily="18" charset="0"/>
                            </a:rPr>
                            <m:t>𝜃</m:t>
                          </m:r>
                        </m:sub>
                      </m:sSub>
                      <m:d>
                        <m:dPr>
                          <m:ctrlPr>
                            <a:rPr lang="en-US" sz="3500" b="0" i="1" smtClean="0">
                              <a:latin typeface="Cambria Math" panose="02040503050406030204" pitchFamily="18" charset="0"/>
                            </a:rPr>
                          </m:ctrlPr>
                        </m:dPr>
                        <m:e>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𝑥</m:t>
                              </m:r>
                            </m:e>
                            <m:sub>
                              <m:r>
                                <a:rPr lang="en-US" sz="3500" b="0" i="1" smtClean="0">
                                  <a:latin typeface="Cambria Math" panose="02040503050406030204" pitchFamily="18" charset="0"/>
                                </a:rPr>
                                <m:t>𝑖</m:t>
                              </m:r>
                            </m:sub>
                          </m:sSub>
                        </m:e>
                      </m:d>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𝜃</m:t>
                          </m:r>
                        </m:e>
                        <m:sub>
                          <m:r>
                            <a:rPr lang="en-US" sz="3500" b="0" i="1" smtClean="0">
                              <a:latin typeface="Cambria Math" panose="02040503050406030204" pitchFamily="18" charset="0"/>
                            </a:rPr>
                            <m:t>0</m:t>
                          </m:r>
                        </m:sub>
                      </m:sSub>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𝜃</m:t>
                          </m:r>
                        </m:e>
                        <m:sub>
                          <m:r>
                            <a:rPr lang="en-US" sz="3500" b="0" i="1" smtClean="0">
                              <a:latin typeface="Cambria Math" panose="02040503050406030204" pitchFamily="18" charset="0"/>
                            </a:rPr>
                            <m:t>1</m:t>
                          </m:r>
                        </m:sub>
                      </m:sSub>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𝑥</m:t>
                          </m:r>
                        </m:e>
                        <m:sub>
                          <m:r>
                            <a:rPr lang="en-US" sz="3500" b="0" i="1" smtClean="0">
                              <a:latin typeface="Cambria Math" panose="02040503050406030204" pitchFamily="18" charset="0"/>
                            </a:rPr>
                            <m:t>1</m:t>
                          </m:r>
                        </m:sub>
                      </m:sSub>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𝜃</m:t>
                          </m:r>
                        </m:e>
                        <m:sub>
                          <m:r>
                            <a:rPr lang="en-US" sz="3500" b="0" i="1" smtClean="0">
                              <a:latin typeface="Cambria Math" panose="02040503050406030204" pitchFamily="18" charset="0"/>
                            </a:rPr>
                            <m:t>2</m:t>
                          </m:r>
                        </m:sub>
                      </m:sSub>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𝑥</m:t>
                          </m:r>
                        </m:e>
                        <m:sub>
                          <m:r>
                            <a:rPr lang="en-US" sz="3500" b="0" i="1" smtClean="0">
                              <a:latin typeface="Cambria Math" panose="02040503050406030204" pitchFamily="18" charset="0"/>
                            </a:rPr>
                            <m:t>2</m:t>
                          </m:r>
                        </m:sub>
                      </m:sSub>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𝜃</m:t>
                          </m:r>
                        </m:e>
                        <m:sub>
                          <m:r>
                            <a:rPr lang="en-US" sz="3500" b="0" i="1" smtClean="0">
                              <a:latin typeface="Cambria Math" panose="02040503050406030204" pitchFamily="18" charset="0"/>
                            </a:rPr>
                            <m:t>3</m:t>
                          </m:r>
                        </m:sub>
                      </m:sSub>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𝑥</m:t>
                          </m:r>
                        </m:e>
                        <m:sub>
                          <m:r>
                            <a:rPr lang="en-US" sz="3500" b="0" i="1" smtClean="0">
                              <a:latin typeface="Cambria Math" panose="02040503050406030204" pitchFamily="18" charset="0"/>
                            </a:rPr>
                            <m:t>3</m:t>
                          </m:r>
                        </m:sub>
                      </m:sSub>
                    </m:oMath>
                  </m:oMathPara>
                </a14:m>
                <a:endParaRPr lang="en-US" sz="3500" dirty="0">
                  <a:latin typeface="Nunito" pitchFamily="2" charset="77"/>
                </a:endParaRPr>
              </a:p>
            </p:txBody>
          </p:sp>
        </mc:Choice>
        <mc:Fallback>
          <p:sp>
            <p:nvSpPr>
              <p:cNvPr id="4" name="TextBox 3">
                <a:extLst>
                  <a:ext uri="{FF2B5EF4-FFF2-40B4-BE49-F238E27FC236}">
                    <a16:creationId xmlns:a16="http://schemas.microsoft.com/office/drawing/2014/main" id="{778EFA8A-41B3-3E4C-8949-BE3FFC95C076}"/>
                  </a:ext>
                </a:extLst>
              </p:cNvPr>
              <p:cNvSpPr txBox="1">
                <a:spLocks noRot="1" noChangeAspect="1" noMove="1" noResize="1" noEditPoints="1" noAdjustHandles="1" noChangeArrowheads="1" noChangeShapeType="1" noTextEdit="1"/>
              </p:cNvSpPr>
              <p:nvPr/>
            </p:nvSpPr>
            <p:spPr>
              <a:xfrm>
                <a:off x="838200" y="4001294"/>
                <a:ext cx="6621518" cy="630942"/>
              </a:xfrm>
              <a:prstGeom prst="rect">
                <a:avLst/>
              </a:prstGeom>
              <a:blipFill>
                <a:blip r:embed="rId2"/>
                <a:stretch>
                  <a:fillRect l="-1724" b="-1960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390A7BFB-2EA5-AB41-B1EE-65AF1486E891}"/>
                  </a:ext>
                </a:extLst>
              </p:cNvPr>
              <p:cNvSpPr txBox="1"/>
              <p:nvPr/>
            </p:nvSpPr>
            <p:spPr>
              <a:xfrm>
                <a:off x="838200" y="5089128"/>
                <a:ext cx="10754710" cy="630942"/>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r>
                        <a:rPr lang="en-US" sz="3500" b="0" i="1" smtClean="0">
                          <a:latin typeface="Cambria Math" panose="02040503050406030204" pitchFamily="18" charset="0"/>
                        </a:rPr>
                        <m:t>𝐿</m:t>
                      </m:r>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𝑓</m:t>
                          </m:r>
                        </m:e>
                        <m:sub>
                          <m:r>
                            <a:rPr lang="en-US" sz="3500" b="0" i="1" smtClean="0">
                              <a:latin typeface="Cambria Math" panose="02040503050406030204" pitchFamily="18" charset="0"/>
                            </a:rPr>
                            <m:t>𝜃</m:t>
                          </m:r>
                        </m:sub>
                      </m:sSub>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𝑥</m:t>
                          </m:r>
                        </m:e>
                        <m:sub>
                          <m:r>
                            <a:rPr lang="en-US" sz="3500" b="0" i="1" smtClean="0">
                              <a:latin typeface="Cambria Math" panose="02040503050406030204" pitchFamily="18" charset="0"/>
                            </a:rPr>
                            <m:t>𝑖</m:t>
                          </m:r>
                        </m:sub>
                      </m:sSub>
                      <m:r>
                        <a:rPr lang="en-US" sz="3500" b="0" i="1" smtClean="0">
                          <a:latin typeface="Cambria Math" panose="02040503050406030204" pitchFamily="18" charset="0"/>
                        </a:rPr>
                        <m:t>, </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𝑦</m:t>
                          </m:r>
                        </m:e>
                        <m:sub>
                          <m:r>
                            <a:rPr lang="en-US" sz="3500" b="0" i="1" smtClean="0">
                              <a:latin typeface="Cambria Math" panose="02040503050406030204" pitchFamily="18" charset="0"/>
                            </a:rPr>
                            <m:t>𝑖</m:t>
                          </m:r>
                        </m:sub>
                      </m:sSub>
                      <m:r>
                        <a:rPr lang="en-US" sz="3500" b="0" i="1" smtClean="0">
                          <a:latin typeface="Cambria Math" panose="02040503050406030204" pitchFamily="18" charset="0"/>
                        </a:rPr>
                        <m:t>=</m:t>
                      </m:r>
                      <m:sSup>
                        <m:sSupPr>
                          <m:ctrlPr>
                            <a:rPr lang="en-US" sz="3500" b="0" i="1" smtClean="0">
                              <a:latin typeface="Cambria Math" panose="02040503050406030204" pitchFamily="18" charset="0"/>
                            </a:rPr>
                          </m:ctrlPr>
                        </m:sSupPr>
                        <m:e>
                          <m:d>
                            <m:dPr>
                              <m:ctrlPr>
                                <a:rPr lang="en-US" sz="3500" b="0" i="1" smtClean="0">
                                  <a:latin typeface="Cambria Math" panose="02040503050406030204" pitchFamily="18" charset="0"/>
                                </a:rPr>
                              </m:ctrlPr>
                            </m:dPr>
                            <m:e>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𝑓</m:t>
                                  </m:r>
                                </m:e>
                                <m:sub>
                                  <m:r>
                                    <a:rPr lang="en-US" sz="3500" b="0" i="1" smtClean="0">
                                      <a:latin typeface="Cambria Math" panose="02040503050406030204" pitchFamily="18" charset="0"/>
                                    </a:rPr>
                                    <m:t>𝜃</m:t>
                                  </m:r>
                                </m:sub>
                              </m:sSub>
                              <m:d>
                                <m:dPr>
                                  <m:ctrlPr>
                                    <a:rPr lang="en-US" sz="3500" b="0" i="1" smtClean="0">
                                      <a:latin typeface="Cambria Math" panose="02040503050406030204" pitchFamily="18" charset="0"/>
                                    </a:rPr>
                                  </m:ctrlPr>
                                </m:dPr>
                                <m:e>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𝑥</m:t>
                                      </m:r>
                                    </m:e>
                                    <m:sub>
                                      <m:r>
                                        <a:rPr lang="en-US" sz="3500" b="0" i="1" smtClean="0">
                                          <a:latin typeface="Cambria Math" panose="02040503050406030204" pitchFamily="18" charset="0"/>
                                        </a:rPr>
                                        <m:t>𝑖</m:t>
                                      </m:r>
                                    </m:sub>
                                  </m:sSub>
                                </m:e>
                              </m:d>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𝑦</m:t>
                                  </m:r>
                                </m:e>
                                <m:sub>
                                  <m:r>
                                    <a:rPr lang="en-US" sz="3500" b="0" i="1" smtClean="0">
                                      <a:latin typeface="Cambria Math" panose="02040503050406030204" pitchFamily="18" charset="0"/>
                                    </a:rPr>
                                    <m:t>𝑖</m:t>
                                  </m:r>
                                </m:sub>
                              </m:sSub>
                            </m:e>
                          </m:d>
                        </m:e>
                        <m:sup>
                          <m:r>
                            <a:rPr lang="en-US" sz="3500" b="0" i="1" smtClean="0">
                              <a:latin typeface="Cambria Math" panose="02040503050406030204" pitchFamily="18" charset="0"/>
                            </a:rPr>
                            <m:t>2</m:t>
                          </m:r>
                        </m:sup>
                      </m:sSup>
                    </m:oMath>
                  </m:oMathPara>
                </a14:m>
                <a:endParaRPr lang="en-US" sz="3500" dirty="0">
                  <a:latin typeface="Nunito" pitchFamily="2" charset="77"/>
                </a:endParaRPr>
              </a:p>
            </p:txBody>
          </p:sp>
        </mc:Choice>
        <mc:Fallback>
          <p:sp>
            <p:nvSpPr>
              <p:cNvPr id="5" name="TextBox 4">
                <a:extLst>
                  <a:ext uri="{FF2B5EF4-FFF2-40B4-BE49-F238E27FC236}">
                    <a16:creationId xmlns:a16="http://schemas.microsoft.com/office/drawing/2014/main" id="{390A7BFB-2EA5-AB41-B1EE-65AF1486E891}"/>
                  </a:ext>
                </a:extLst>
              </p:cNvPr>
              <p:cNvSpPr txBox="1">
                <a:spLocks noRot="1" noChangeAspect="1" noMove="1" noResize="1" noEditPoints="1" noAdjustHandles="1" noChangeArrowheads="1" noChangeShapeType="1" noTextEdit="1"/>
              </p:cNvSpPr>
              <p:nvPr/>
            </p:nvSpPr>
            <p:spPr>
              <a:xfrm>
                <a:off x="838200" y="5089128"/>
                <a:ext cx="10754710" cy="630942"/>
              </a:xfrm>
              <a:prstGeom prst="rect">
                <a:avLst/>
              </a:prstGeom>
              <a:blipFill>
                <a:blip r:embed="rId3"/>
                <a:stretch>
                  <a:fillRect l="-472" b="-22000"/>
                </a:stretch>
              </a:blipFill>
            </p:spPr>
            <p:txBody>
              <a:bodyPr/>
              <a:lstStyle/>
              <a:p>
                <a:r>
                  <a:rPr lang="en-US">
                    <a:noFill/>
                  </a:rPr>
                  <a:t> </a:t>
                </a:r>
              </a:p>
            </p:txBody>
          </p:sp>
        </mc:Fallback>
      </mc:AlternateContent>
    </p:spTree>
    <p:extLst>
      <p:ext uri="{BB962C8B-B14F-4D97-AF65-F5344CB8AC3E}">
        <p14:creationId xmlns:p14="http://schemas.microsoft.com/office/powerpoint/2010/main" val="3686088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95616-A188-394B-AA7B-AE51287542D7}"/>
              </a:ext>
            </a:extLst>
          </p:cNvPr>
          <p:cNvSpPr>
            <a:spLocks noGrp="1"/>
          </p:cNvSpPr>
          <p:nvPr>
            <p:ph type="title"/>
          </p:nvPr>
        </p:nvSpPr>
        <p:spPr/>
        <p:txBody>
          <a:bodyPr/>
          <a:lstStyle/>
          <a:p>
            <a:r>
              <a:rPr lang="en-US" dirty="0"/>
              <a:t>Modeling: Review</a:t>
            </a:r>
          </a:p>
        </p:txBody>
      </p:sp>
      <p:sp>
        <p:nvSpPr>
          <p:cNvPr id="3" name="Content Placeholder 2">
            <a:extLst>
              <a:ext uri="{FF2B5EF4-FFF2-40B4-BE49-F238E27FC236}">
                <a16:creationId xmlns:a16="http://schemas.microsoft.com/office/drawing/2014/main" id="{EDAFADF7-CA3C-2E48-B1B6-182AED1C8B41}"/>
              </a:ext>
            </a:extLst>
          </p:cNvPr>
          <p:cNvSpPr>
            <a:spLocks noGrp="1"/>
          </p:cNvSpPr>
          <p:nvPr>
            <p:ph idx="1"/>
          </p:nvPr>
        </p:nvSpPr>
        <p:spPr/>
        <p:txBody>
          <a:bodyPr>
            <a:normAutofit/>
          </a:bodyPr>
          <a:lstStyle/>
          <a:p>
            <a:pPr marL="0" indent="0">
              <a:buNone/>
            </a:pPr>
            <a:r>
              <a:rPr lang="en-US" sz="2200" dirty="0"/>
              <a:t>Suppose we collected even more information about each student, such as their eye color, height, and favorite food. Do you think adding these variables as features would improve our model?</a:t>
            </a:r>
          </a:p>
        </p:txBody>
      </p:sp>
      <p:sp>
        <p:nvSpPr>
          <p:cNvPr id="4" name="TextBox 3">
            <a:extLst>
              <a:ext uri="{FF2B5EF4-FFF2-40B4-BE49-F238E27FC236}">
                <a16:creationId xmlns:a16="http://schemas.microsoft.com/office/drawing/2014/main" id="{B38D78C6-510A-5043-A5E1-9554B7FC4898}"/>
              </a:ext>
            </a:extLst>
          </p:cNvPr>
          <p:cNvSpPr txBox="1"/>
          <p:nvPr/>
        </p:nvSpPr>
        <p:spPr>
          <a:xfrm>
            <a:off x="2779986" y="3429000"/>
            <a:ext cx="6632028" cy="1785104"/>
          </a:xfrm>
          <a:prstGeom prst="rect">
            <a:avLst/>
          </a:prstGeom>
          <a:noFill/>
        </p:spPr>
        <p:txBody>
          <a:bodyPr wrap="square" rtlCol="0">
            <a:spAutoFit/>
          </a:bodyPr>
          <a:lstStyle/>
          <a:p>
            <a:pPr algn="ctr"/>
            <a:r>
              <a:rPr lang="en-US" sz="2200" dirty="0">
                <a:solidFill>
                  <a:srgbClr val="6CC08B"/>
                </a:solidFill>
                <a:latin typeface="Nunito" pitchFamily="2" charset="77"/>
              </a:rPr>
              <a:t>These features almost definitely won’t improve your model. There will not be any correlation between eye color, height, favorite food, etc. and exam performance. Adding extra “noise” will if anything make the model worse.</a:t>
            </a:r>
          </a:p>
        </p:txBody>
      </p:sp>
    </p:spTree>
    <p:extLst>
      <p:ext uri="{BB962C8B-B14F-4D97-AF65-F5344CB8AC3E}">
        <p14:creationId xmlns:p14="http://schemas.microsoft.com/office/powerpoint/2010/main" val="24953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724F3-4C8A-4342-88BD-8453B289E251}"/>
              </a:ext>
            </a:extLst>
          </p:cNvPr>
          <p:cNvSpPr>
            <a:spLocks noGrp="1"/>
          </p:cNvSpPr>
          <p:nvPr>
            <p:ph type="title"/>
          </p:nvPr>
        </p:nvSpPr>
        <p:spPr/>
        <p:txBody>
          <a:bodyPr/>
          <a:lstStyle/>
          <a:p>
            <a:r>
              <a:rPr lang="en-US" dirty="0"/>
              <a:t>Linear Regression: Overview</a:t>
            </a:r>
          </a:p>
        </p:txBody>
      </p:sp>
      <p:pic>
        <p:nvPicPr>
          <p:cNvPr id="4" name="Picture 3">
            <a:extLst>
              <a:ext uri="{FF2B5EF4-FFF2-40B4-BE49-F238E27FC236}">
                <a16:creationId xmlns:a16="http://schemas.microsoft.com/office/drawing/2014/main" id="{DB9CC447-C545-8F45-B452-A3E4255F2EDE}"/>
              </a:ext>
            </a:extLst>
          </p:cNvPr>
          <p:cNvPicPr>
            <a:picLocks noChangeAspect="1"/>
          </p:cNvPicPr>
          <p:nvPr/>
        </p:nvPicPr>
        <p:blipFill>
          <a:blip r:embed="rId2"/>
          <a:stretch>
            <a:fillRect/>
          </a:stretch>
        </p:blipFill>
        <p:spPr>
          <a:xfrm>
            <a:off x="1465512" y="2576688"/>
            <a:ext cx="3670300" cy="2171700"/>
          </a:xfrm>
          <a:prstGeom prst="rect">
            <a:avLst/>
          </a:prstGeom>
        </p:spPr>
      </p:pic>
      <p:sp>
        <p:nvSpPr>
          <p:cNvPr id="5" name="TextBox 4">
            <a:extLst>
              <a:ext uri="{FF2B5EF4-FFF2-40B4-BE49-F238E27FC236}">
                <a16:creationId xmlns:a16="http://schemas.microsoft.com/office/drawing/2014/main" id="{6E51A489-9895-6243-8F62-FE6285171360}"/>
              </a:ext>
            </a:extLst>
          </p:cNvPr>
          <p:cNvSpPr txBox="1"/>
          <p:nvPr/>
        </p:nvSpPr>
        <p:spPr>
          <a:xfrm>
            <a:off x="2134592" y="2063692"/>
            <a:ext cx="2332139" cy="369332"/>
          </a:xfrm>
          <a:prstGeom prst="rect">
            <a:avLst/>
          </a:prstGeom>
          <a:noFill/>
        </p:spPr>
        <p:txBody>
          <a:bodyPr wrap="square" rtlCol="0">
            <a:spAutoFit/>
          </a:bodyPr>
          <a:lstStyle/>
          <a:p>
            <a:pPr algn="ctr"/>
            <a:r>
              <a:rPr lang="en-US" b="1" dirty="0">
                <a:latin typeface="Nunito" pitchFamily="2" charset="77"/>
              </a:rPr>
              <a:t>Input Data</a:t>
            </a:r>
          </a:p>
        </p:txBody>
      </p:sp>
      <p:pic>
        <p:nvPicPr>
          <p:cNvPr id="8" name="Picture 7">
            <a:extLst>
              <a:ext uri="{FF2B5EF4-FFF2-40B4-BE49-F238E27FC236}">
                <a16:creationId xmlns:a16="http://schemas.microsoft.com/office/drawing/2014/main" id="{5EA5D001-ADAE-784F-8D90-630A0E77AA73}"/>
              </a:ext>
            </a:extLst>
          </p:cNvPr>
          <p:cNvPicPr>
            <a:picLocks noChangeAspect="1"/>
          </p:cNvPicPr>
          <p:nvPr/>
        </p:nvPicPr>
        <p:blipFill>
          <a:blip r:embed="rId3"/>
          <a:stretch>
            <a:fillRect/>
          </a:stretch>
        </p:blipFill>
        <p:spPr>
          <a:xfrm>
            <a:off x="8719191" y="2576688"/>
            <a:ext cx="558800" cy="2133600"/>
          </a:xfrm>
          <a:prstGeom prst="rect">
            <a:avLst/>
          </a:prstGeom>
        </p:spPr>
      </p:pic>
      <p:sp>
        <p:nvSpPr>
          <p:cNvPr id="9" name="TextBox 8">
            <a:extLst>
              <a:ext uri="{FF2B5EF4-FFF2-40B4-BE49-F238E27FC236}">
                <a16:creationId xmlns:a16="http://schemas.microsoft.com/office/drawing/2014/main" id="{AF484F1B-ABF5-484F-8D38-32826A845196}"/>
              </a:ext>
            </a:extLst>
          </p:cNvPr>
          <p:cNvSpPr txBox="1"/>
          <p:nvPr/>
        </p:nvSpPr>
        <p:spPr>
          <a:xfrm>
            <a:off x="7832521" y="2063800"/>
            <a:ext cx="2332139" cy="369332"/>
          </a:xfrm>
          <a:prstGeom prst="rect">
            <a:avLst/>
          </a:prstGeom>
          <a:noFill/>
        </p:spPr>
        <p:txBody>
          <a:bodyPr wrap="square" rtlCol="0">
            <a:spAutoFit/>
          </a:bodyPr>
          <a:lstStyle/>
          <a:p>
            <a:pPr algn="ctr"/>
            <a:r>
              <a:rPr lang="en-US" b="1" dirty="0">
                <a:latin typeface="Nunito" pitchFamily="2" charset="77"/>
              </a:rPr>
              <a:t>Output Variable</a:t>
            </a:r>
          </a:p>
        </p:txBody>
      </p:sp>
      <p:sp>
        <p:nvSpPr>
          <p:cNvPr id="10" name="TextBox 9">
            <a:extLst>
              <a:ext uri="{FF2B5EF4-FFF2-40B4-BE49-F238E27FC236}">
                <a16:creationId xmlns:a16="http://schemas.microsoft.com/office/drawing/2014/main" id="{6C2E7289-A435-6C4A-9012-1D73E26C440E}"/>
              </a:ext>
            </a:extLst>
          </p:cNvPr>
          <p:cNvSpPr txBox="1"/>
          <p:nvPr/>
        </p:nvSpPr>
        <p:spPr>
          <a:xfrm>
            <a:off x="5315769" y="2846930"/>
            <a:ext cx="3140334" cy="1631216"/>
          </a:xfrm>
          <a:prstGeom prst="rect">
            <a:avLst/>
          </a:prstGeom>
          <a:noFill/>
        </p:spPr>
        <p:txBody>
          <a:bodyPr wrap="square" rtlCol="0">
            <a:spAutoFit/>
          </a:bodyPr>
          <a:lstStyle/>
          <a:p>
            <a:pPr algn="ctr"/>
            <a:r>
              <a:rPr lang="en-US" sz="10000" b="1" dirty="0">
                <a:latin typeface="Nunito" pitchFamily="2" charset="77"/>
              </a:rPr>
              <a:t>x </a:t>
            </a:r>
            <a:r>
              <a:rPr lang="en-US" sz="10000" b="1" dirty="0" err="1">
                <a:latin typeface="Nunito" pitchFamily="2" charset="77"/>
              </a:rPr>
              <a:t>θ</a:t>
            </a:r>
            <a:r>
              <a:rPr lang="en-US" sz="10000" b="1" i="1" dirty="0">
                <a:latin typeface="Nunito" pitchFamily="2" charset="77"/>
              </a:rPr>
              <a:t> =</a:t>
            </a:r>
          </a:p>
        </p:txBody>
      </p:sp>
      <p:cxnSp>
        <p:nvCxnSpPr>
          <p:cNvPr id="12" name="Straight Arrow Connector 11">
            <a:extLst>
              <a:ext uri="{FF2B5EF4-FFF2-40B4-BE49-F238E27FC236}">
                <a16:creationId xmlns:a16="http://schemas.microsoft.com/office/drawing/2014/main" id="{9D3EAD0B-8B31-8043-A357-FEA2B4F83134}"/>
              </a:ext>
            </a:extLst>
          </p:cNvPr>
          <p:cNvCxnSpPr>
            <a:endCxn id="4" idx="2"/>
          </p:cNvCxnSpPr>
          <p:nvPr/>
        </p:nvCxnSpPr>
        <p:spPr>
          <a:xfrm flipH="1" flipV="1">
            <a:off x="3300662" y="4748388"/>
            <a:ext cx="1166069" cy="111551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F6EF3ED1-3990-A644-9BFE-FD8D06C1CB9B}"/>
              </a:ext>
            </a:extLst>
          </p:cNvPr>
          <p:cNvSpPr txBox="1"/>
          <p:nvPr/>
        </p:nvSpPr>
        <p:spPr>
          <a:xfrm>
            <a:off x="3394338" y="5863905"/>
            <a:ext cx="2332139" cy="369332"/>
          </a:xfrm>
          <a:prstGeom prst="rect">
            <a:avLst/>
          </a:prstGeom>
          <a:noFill/>
        </p:spPr>
        <p:txBody>
          <a:bodyPr wrap="square" rtlCol="0">
            <a:spAutoFit/>
          </a:bodyPr>
          <a:lstStyle/>
          <a:p>
            <a:pPr algn="ctr"/>
            <a:r>
              <a:rPr lang="en-US" b="1" dirty="0">
                <a:solidFill>
                  <a:srgbClr val="6CC08B"/>
                </a:solidFill>
                <a:latin typeface="Nunito" pitchFamily="2" charset="77"/>
              </a:rPr>
              <a:t>Features</a:t>
            </a:r>
          </a:p>
        </p:txBody>
      </p:sp>
    </p:spTree>
    <p:extLst>
      <p:ext uri="{BB962C8B-B14F-4D97-AF65-F5344CB8AC3E}">
        <p14:creationId xmlns:p14="http://schemas.microsoft.com/office/powerpoint/2010/main" val="2873370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40005-5B82-4F4D-93F7-749E09FEABFF}"/>
              </a:ext>
            </a:extLst>
          </p:cNvPr>
          <p:cNvSpPr>
            <a:spLocks noGrp="1"/>
          </p:cNvSpPr>
          <p:nvPr>
            <p:ph type="title"/>
          </p:nvPr>
        </p:nvSpPr>
        <p:spPr/>
        <p:txBody>
          <a:bodyPr/>
          <a:lstStyle/>
          <a:p>
            <a:r>
              <a:rPr lang="en-US" dirty="0"/>
              <a:t>Linear Regression: Overview</a:t>
            </a:r>
          </a:p>
        </p:txBody>
      </p:sp>
      <p:pic>
        <p:nvPicPr>
          <p:cNvPr id="8" name="Content Placeholder 7">
            <a:extLst>
              <a:ext uri="{FF2B5EF4-FFF2-40B4-BE49-F238E27FC236}">
                <a16:creationId xmlns:a16="http://schemas.microsoft.com/office/drawing/2014/main" id="{D7B10202-3790-E44E-AE5F-BF52861743CC}"/>
              </a:ext>
            </a:extLst>
          </p:cNvPr>
          <p:cNvPicPr>
            <a:picLocks noGrp="1" noChangeAspect="1"/>
          </p:cNvPicPr>
          <p:nvPr>
            <p:ph idx="1"/>
          </p:nvPr>
        </p:nvPicPr>
        <p:blipFill>
          <a:blip r:embed="rId2"/>
          <a:stretch>
            <a:fillRect/>
          </a:stretch>
        </p:blipFill>
        <p:spPr>
          <a:xfrm>
            <a:off x="1893201" y="1399317"/>
            <a:ext cx="8405597" cy="582741"/>
          </a:xfrm>
          <a:prstGeom prst="rect">
            <a:avLst/>
          </a:prstGeom>
        </p:spPr>
      </p:pic>
      <p:pic>
        <p:nvPicPr>
          <p:cNvPr id="10" name="Picture 9">
            <a:extLst>
              <a:ext uri="{FF2B5EF4-FFF2-40B4-BE49-F238E27FC236}">
                <a16:creationId xmlns:a16="http://schemas.microsoft.com/office/drawing/2014/main" id="{84AD0B36-9E78-E749-8CF5-393BD167E12F}"/>
              </a:ext>
            </a:extLst>
          </p:cNvPr>
          <p:cNvPicPr>
            <a:picLocks noChangeAspect="1"/>
          </p:cNvPicPr>
          <p:nvPr/>
        </p:nvPicPr>
        <p:blipFill>
          <a:blip r:embed="rId3"/>
          <a:stretch>
            <a:fillRect/>
          </a:stretch>
        </p:blipFill>
        <p:spPr>
          <a:xfrm>
            <a:off x="1099370" y="1982058"/>
            <a:ext cx="2933700" cy="4229100"/>
          </a:xfrm>
          <a:prstGeom prst="rect">
            <a:avLst/>
          </a:prstGeom>
        </p:spPr>
      </p:pic>
      <p:sp>
        <p:nvSpPr>
          <p:cNvPr id="11" name="Right Arrow 10">
            <a:extLst>
              <a:ext uri="{FF2B5EF4-FFF2-40B4-BE49-F238E27FC236}">
                <a16:creationId xmlns:a16="http://schemas.microsoft.com/office/drawing/2014/main" id="{6F58A2C3-3AC0-D54B-B825-B6F3DDC3A076}"/>
              </a:ext>
            </a:extLst>
          </p:cNvPr>
          <p:cNvSpPr/>
          <p:nvPr/>
        </p:nvSpPr>
        <p:spPr>
          <a:xfrm>
            <a:off x="4336025" y="3811472"/>
            <a:ext cx="1396181" cy="570271"/>
          </a:xfrm>
          <a:prstGeom prst="rightArrow">
            <a:avLst/>
          </a:prstGeom>
          <a:solidFill>
            <a:srgbClr val="105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6F567A3-F402-C745-AD8C-33C13E63ACD5}"/>
              </a:ext>
            </a:extLst>
          </p:cNvPr>
          <p:cNvSpPr txBox="1"/>
          <p:nvPr/>
        </p:nvSpPr>
        <p:spPr>
          <a:xfrm>
            <a:off x="3898982" y="2335883"/>
            <a:ext cx="1911883" cy="369332"/>
          </a:xfrm>
          <a:prstGeom prst="rect">
            <a:avLst/>
          </a:prstGeom>
          <a:noFill/>
        </p:spPr>
        <p:txBody>
          <a:bodyPr wrap="square" rtlCol="0">
            <a:spAutoFit/>
          </a:bodyPr>
          <a:lstStyle/>
          <a:p>
            <a:r>
              <a:rPr lang="en-US" dirty="0">
                <a:latin typeface="Nunito" pitchFamily="2" charset="77"/>
              </a:rPr>
              <a:t>[0.23  61.5 55.0]</a:t>
            </a:r>
          </a:p>
        </p:txBody>
      </p:sp>
      <p:sp>
        <p:nvSpPr>
          <p:cNvPr id="13" name="TextBox 12">
            <a:extLst>
              <a:ext uri="{FF2B5EF4-FFF2-40B4-BE49-F238E27FC236}">
                <a16:creationId xmlns:a16="http://schemas.microsoft.com/office/drawing/2014/main" id="{FCC86EFB-CBBA-EA44-A699-295DE02D8B03}"/>
              </a:ext>
            </a:extLst>
          </p:cNvPr>
          <p:cNvSpPr txBox="1"/>
          <p:nvPr/>
        </p:nvSpPr>
        <p:spPr>
          <a:xfrm>
            <a:off x="8584053" y="3509245"/>
            <a:ext cx="589444" cy="1246495"/>
          </a:xfrm>
          <a:prstGeom prst="rect">
            <a:avLst/>
          </a:prstGeom>
          <a:noFill/>
        </p:spPr>
        <p:txBody>
          <a:bodyPr wrap="square" rtlCol="0">
            <a:spAutoFit/>
          </a:bodyPr>
          <a:lstStyle/>
          <a:p>
            <a:r>
              <a:rPr lang="en-US" sz="2500" dirty="0">
                <a:latin typeface="Nunito" pitchFamily="2" charset="77"/>
              </a:rPr>
              <a:t>[</a:t>
            </a:r>
            <a:r>
              <a:rPr lang="el-GR" sz="2500" dirty="0">
                <a:latin typeface="Nunito" pitchFamily="2" charset="77"/>
              </a:rPr>
              <a:t>θ</a:t>
            </a:r>
            <a:r>
              <a:rPr lang="en-US" sz="2500" baseline="-25000" dirty="0">
                <a:latin typeface="Nunito" pitchFamily="2" charset="77"/>
              </a:rPr>
              <a:t>1</a:t>
            </a:r>
            <a:r>
              <a:rPr lang="en-US" sz="2500" dirty="0">
                <a:latin typeface="Nunito" pitchFamily="2" charset="77"/>
              </a:rPr>
              <a:t> </a:t>
            </a:r>
          </a:p>
          <a:p>
            <a:r>
              <a:rPr lang="el-GR" sz="2500" dirty="0">
                <a:latin typeface="Nunito" pitchFamily="2" charset="77"/>
              </a:rPr>
              <a:t>θ</a:t>
            </a:r>
            <a:r>
              <a:rPr lang="en-US" sz="2500" baseline="-25000" dirty="0">
                <a:latin typeface="Nunito" pitchFamily="2" charset="77"/>
              </a:rPr>
              <a:t>2</a:t>
            </a:r>
            <a:r>
              <a:rPr lang="en-US" sz="2500" dirty="0">
                <a:latin typeface="Nunito" pitchFamily="2" charset="77"/>
              </a:rPr>
              <a:t> </a:t>
            </a:r>
          </a:p>
          <a:p>
            <a:r>
              <a:rPr lang="el-GR" sz="2500" dirty="0">
                <a:latin typeface="Nunito" pitchFamily="2" charset="77"/>
              </a:rPr>
              <a:t>θ</a:t>
            </a:r>
            <a:r>
              <a:rPr lang="en-US" sz="2500" baseline="-25000" dirty="0">
                <a:latin typeface="Nunito" pitchFamily="2" charset="77"/>
              </a:rPr>
              <a:t>3</a:t>
            </a:r>
            <a:r>
              <a:rPr lang="en-US" sz="2500" dirty="0">
                <a:latin typeface="Nunito" pitchFamily="2" charset="77"/>
              </a:rPr>
              <a:t>]</a:t>
            </a:r>
          </a:p>
        </p:txBody>
      </p:sp>
      <p:sp>
        <p:nvSpPr>
          <p:cNvPr id="14" name="TextBox 13">
            <a:extLst>
              <a:ext uri="{FF2B5EF4-FFF2-40B4-BE49-F238E27FC236}">
                <a16:creationId xmlns:a16="http://schemas.microsoft.com/office/drawing/2014/main" id="{AD24128E-8A61-2F4F-9421-7360B7073F11}"/>
              </a:ext>
            </a:extLst>
          </p:cNvPr>
          <p:cNvSpPr txBox="1"/>
          <p:nvPr/>
        </p:nvSpPr>
        <p:spPr>
          <a:xfrm>
            <a:off x="7871214" y="3893965"/>
            <a:ext cx="589444" cy="477054"/>
          </a:xfrm>
          <a:prstGeom prst="rect">
            <a:avLst/>
          </a:prstGeom>
          <a:noFill/>
        </p:spPr>
        <p:txBody>
          <a:bodyPr wrap="square" rtlCol="0">
            <a:spAutoFit/>
          </a:bodyPr>
          <a:lstStyle/>
          <a:p>
            <a:r>
              <a:rPr lang="en-US" sz="2500" dirty="0">
                <a:latin typeface="Nunito" pitchFamily="2" charset="77"/>
              </a:rPr>
              <a:t>x</a:t>
            </a:r>
          </a:p>
        </p:txBody>
      </p:sp>
      <p:sp>
        <p:nvSpPr>
          <p:cNvPr id="15" name="TextBox 14">
            <a:extLst>
              <a:ext uri="{FF2B5EF4-FFF2-40B4-BE49-F238E27FC236}">
                <a16:creationId xmlns:a16="http://schemas.microsoft.com/office/drawing/2014/main" id="{5B0C1F0E-2A6D-C346-95B6-585141E1FC83}"/>
              </a:ext>
            </a:extLst>
          </p:cNvPr>
          <p:cNvSpPr txBox="1"/>
          <p:nvPr/>
        </p:nvSpPr>
        <p:spPr>
          <a:xfrm>
            <a:off x="9173497" y="3893965"/>
            <a:ext cx="437042" cy="477054"/>
          </a:xfrm>
          <a:prstGeom prst="rect">
            <a:avLst/>
          </a:prstGeom>
          <a:noFill/>
        </p:spPr>
        <p:txBody>
          <a:bodyPr wrap="square" rtlCol="0">
            <a:spAutoFit/>
          </a:bodyPr>
          <a:lstStyle/>
          <a:p>
            <a:r>
              <a:rPr lang="en-US" sz="2500" dirty="0">
                <a:latin typeface="Nunito" pitchFamily="2" charset="77"/>
              </a:rPr>
              <a:t>=</a:t>
            </a:r>
          </a:p>
        </p:txBody>
      </p:sp>
      <p:sp>
        <p:nvSpPr>
          <p:cNvPr id="16" name="TextBox 15">
            <a:extLst>
              <a:ext uri="{FF2B5EF4-FFF2-40B4-BE49-F238E27FC236}">
                <a16:creationId xmlns:a16="http://schemas.microsoft.com/office/drawing/2014/main" id="{60EF9ADF-5882-2948-82B9-B03E17D596F3}"/>
              </a:ext>
            </a:extLst>
          </p:cNvPr>
          <p:cNvSpPr txBox="1"/>
          <p:nvPr/>
        </p:nvSpPr>
        <p:spPr>
          <a:xfrm>
            <a:off x="9762941" y="3947826"/>
            <a:ext cx="2407183" cy="369332"/>
          </a:xfrm>
          <a:prstGeom prst="rect">
            <a:avLst/>
          </a:prstGeom>
          <a:noFill/>
        </p:spPr>
        <p:txBody>
          <a:bodyPr wrap="square" rtlCol="0">
            <a:spAutoFit/>
          </a:bodyPr>
          <a:lstStyle/>
          <a:p>
            <a:r>
              <a:rPr lang="en-US" dirty="0">
                <a:latin typeface="Nunito" pitchFamily="2" charset="77"/>
              </a:rPr>
              <a:t>.23</a:t>
            </a:r>
            <a:r>
              <a:rPr lang="el-GR" dirty="0">
                <a:latin typeface="Nunito" pitchFamily="2" charset="77"/>
              </a:rPr>
              <a:t>θ</a:t>
            </a:r>
            <a:r>
              <a:rPr lang="en-US" baseline="-25000" dirty="0">
                <a:latin typeface="Nunito" pitchFamily="2" charset="77"/>
              </a:rPr>
              <a:t>1 </a:t>
            </a:r>
            <a:r>
              <a:rPr lang="en-US" dirty="0">
                <a:latin typeface="Nunito" pitchFamily="2" charset="77"/>
              </a:rPr>
              <a:t>+ 61.5</a:t>
            </a:r>
            <a:r>
              <a:rPr lang="el-GR" dirty="0">
                <a:latin typeface="Nunito" pitchFamily="2" charset="77"/>
              </a:rPr>
              <a:t>θ</a:t>
            </a:r>
            <a:r>
              <a:rPr lang="en-US" baseline="-25000" dirty="0">
                <a:latin typeface="Nunito" pitchFamily="2" charset="77"/>
              </a:rPr>
              <a:t>2</a:t>
            </a:r>
            <a:r>
              <a:rPr lang="el-GR" dirty="0">
                <a:latin typeface="Nunito" pitchFamily="2" charset="77"/>
              </a:rPr>
              <a:t> </a:t>
            </a:r>
            <a:r>
              <a:rPr lang="en-US" dirty="0">
                <a:latin typeface="Nunito" pitchFamily="2" charset="77"/>
              </a:rPr>
              <a:t>+ 55</a:t>
            </a:r>
            <a:r>
              <a:rPr lang="el-GR" dirty="0">
                <a:latin typeface="Nunito" pitchFamily="2" charset="77"/>
              </a:rPr>
              <a:t>θ</a:t>
            </a:r>
            <a:r>
              <a:rPr lang="en-US" baseline="-25000" dirty="0">
                <a:latin typeface="Nunito" pitchFamily="2" charset="77"/>
              </a:rPr>
              <a:t>3</a:t>
            </a:r>
            <a:endParaRPr lang="en-US" dirty="0">
              <a:latin typeface="Nunito" pitchFamily="2" charset="77"/>
            </a:endParaRPr>
          </a:p>
        </p:txBody>
      </p:sp>
    </p:spTree>
    <p:extLst>
      <p:ext uri="{BB962C8B-B14F-4D97-AF65-F5344CB8AC3E}">
        <p14:creationId xmlns:p14="http://schemas.microsoft.com/office/powerpoint/2010/main" val="3719347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0" presetClass="path" presetSubtype="0" accel="50000" decel="50000" fill="hold" grpId="1" nodeType="withEffect">
                                  <p:stCondLst>
                                    <p:cond delay="0"/>
                                  </p:stCondLst>
                                  <p:childTnLst>
                                    <p:animMotion origin="layout" path="M 2.91667E-6 -1.11111E-6 L 0.17356 0.23611 " pathEditMode="relative" rAng="0" ptsTypes="AA">
                                      <p:cBhvr>
                                        <p:cTn id="8" dur="2000" fill="hold"/>
                                        <p:tgtEl>
                                          <p:spTgt spid="12"/>
                                        </p:tgtEl>
                                        <p:attrNameLst>
                                          <p:attrName>ppt_x</p:attrName>
                                          <p:attrName>ppt_y</p:attrName>
                                        </p:attrNameLst>
                                      </p:cBhvr>
                                      <p:rCtr x="8672" y="11806"/>
                                    </p:animMotion>
                                  </p:childTnLst>
                                </p:cTn>
                              </p:par>
                            </p:childTnLst>
                          </p:cTn>
                        </p:par>
                        <p:par>
                          <p:cTn id="9" fill="hold">
                            <p:stCondLst>
                              <p:cond delay="2000"/>
                            </p:stCondLst>
                            <p:childTnLst>
                              <p:par>
                                <p:cTn id="10" presetID="1" presetClass="entr" presetSubtype="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childTnLst>
                                </p:cTn>
                              </p:par>
                            </p:childTnLst>
                          </p:cTn>
                        </p:par>
                        <p:par>
                          <p:cTn id="12" fill="hold">
                            <p:stCondLst>
                              <p:cond delay="2000"/>
                            </p:stCondLst>
                            <p:childTnLst>
                              <p:par>
                                <p:cTn id="13" presetID="1" presetClass="entr" presetSubtype="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3" grpId="0"/>
      <p:bldP spid="14" grpId="0"/>
      <p:bldP spid="1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3340C-70E6-4544-B627-89CB9F8FFDE4}"/>
              </a:ext>
            </a:extLst>
          </p:cNvPr>
          <p:cNvSpPr>
            <a:spLocks noGrp="1"/>
          </p:cNvSpPr>
          <p:nvPr>
            <p:ph type="title"/>
          </p:nvPr>
        </p:nvSpPr>
        <p:spPr/>
        <p:txBody>
          <a:bodyPr/>
          <a:lstStyle/>
          <a:p>
            <a:r>
              <a:rPr lang="en-US" dirty="0"/>
              <a:t>Linear Regression: Exercises</a:t>
            </a:r>
          </a:p>
        </p:txBody>
      </p:sp>
      <p:pic>
        <p:nvPicPr>
          <p:cNvPr id="4" name="Picture 3">
            <a:extLst>
              <a:ext uri="{FF2B5EF4-FFF2-40B4-BE49-F238E27FC236}">
                <a16:creationId xmlns:a16="http://schemas.microsoft.com/office/drawing/2014/main" id="{4928EF01-E4A2-CC45-A222-28C3FDD1A5DB}"/>
              </a:ext>
            </a:extLst>
          </p:cNvPr>
          <p:cNvPicPr>
            <a:picLocks noChangeAspect="1"/>
          </p:cNvPicPr>
          <p:nvPr/>
        </p:nvPicPr>
        <p:blipFill>
          <a:blip r:embed="rId2"/>
          <a:stretch>
            <a:fillRect/>
          </a:stretch>
        </p:blipFill>
        <p:spPr>
          <a:xfrm>
            <a:off x="810264" y="1674984"/>
            <a:ext cx="7543800" cy="1155700"/>
          </a:xfrm>
          <a:prstGeom prst="rect">
            <a:avLst/>
          </a:prstGeom>
        </p:spPr>
      </p:pic>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A92178CF-5ADC-F744-B839-B743819F6B3D}"/>
                  </a:ext>
                </a:extLst>
              </p:cNvPr>
              <p:cNvSpPr txBox="1"/>
              <p:nvPr/>
            </p:nvSpPr>
            <p:spPr>
              <a:xfrm>
                <a:off x="3837935" y="3777915"/>
                <a:ext cx="4516129" cy="1399229"/>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acc>
                        <m:accPr>
                          <m:chr m:val="̂"/>
                          <m:ctrlPr>
                            <a:rPr lang="en-US" sz="3500" b="0" i="1" smtClean="0">
                              <a:latin typeface="Cambria Math" panose="02040503050406030204" pitchFamily="18" charset="0"/>
                            </a:rPr>
                          </m:ctrlPr>
                        </m:accPr>
                        <m:e>
                          <m:r>
                            <a:rPr lang="en-US" sz="3500" b="0" i="1" smtClean="0">
                              <a:latin typeface="Cambria Math" panose="02040503050406030204" pitchFamily="18" charset="0"/>
                            </a:rPr>
                            <m:t>𝜃</m:t>
                          </m:r>
                        </m:e>
                      </m:acc>
                      <m:r>
                        <a:rPr lang="en-US" sz="3500" b="0" i="1" smtClean="0">
                          <a:latin typeface="Cambria Math" panose="02040503050406030204" pitchFamily="18" charset="0"/>
                        </a:rPr>
                        <m:t>⋅</m:t>
                      </m:r>
                      <m:r>
                        <a:rPr lang="en-US" sz="3500" b="0" i="1" smtClean="0">
                          <a:latin typeface="Cambria Math" panose="02040503050406030204" pitchFamily="18" charset="0"/>
                        </a:rPr>
                        <m:t>𝑥</m:t>
                      </m:r>
                      <m:r>
                        <a:rPr lang="en-US" sz="3500" b="0" i="1" smtClean="0">
                          <a:latin typeface="Cambria Math" panose="02040503050406030204" pitchFamily="18" charset="0"/>
                        </a:rPr>
                        <m:t>=</m:t>
                      </m:r>
                      <m:nary>
                        <m:naryPr>
                          <m:chr m:val="∑"/>
                          <m:supHide m:val="on"/>
                          <m:ctrlPr>
                            <a:rPr lang="en-US" sz="3500" b="0" i="1" smtClean="0">
                              <a:latin typeface="Cambria Math" panose="02040503050406030204" pitchFamily="18" charset="0"/>
                            </a:rPr>
                          </m:ctrlPr>
                        </m:naryPr>
                        <m:sub>
                          <m:r>
                            <a:rPr lang="en-US" sz="3500" b="0" i="1" smtClean="0">
                              <a:latin typeface="Cambria Math" panose="02040503050406030204" pitchFamily="18" charset="0"/>
                            </a:rPr>
                            <m:t>𝑖</m:t>
                          </m:r>
                        </m:sub>
                        <m:sup/>
                        <m:e>
                          <m:acc>
                            <m:accPr>
                              <m:chr m:val="̂"/>
                              <m:ctrlPr>
                                <a:rPr lang="en-US" sz="3500" b="0" i="1" smtClean="0">
                                  <a:latin typeface="Cambria Math" panose="02040503050406030204" pitchFamily="18" charset="0"/>
                                </a:rPr>
                              </m:ctrlPr>
                            </m:accPr>
                            <m:e>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𝜃</m:t>
                                  </m:r>
                                </m:e>
                                <m:sub>
                                  <m:r>
                                    <a:rPr lang="en-US" sz="3500" b="0" i="1" smtClean="0">
                                      <a:latin typeface="Cambria Math" panose="02040503050406030204" pitchFamily="18" charset="0"/>
                                    </a:rPr>
                                    <m:t>𝑖</m:t>
                                  </m:r>
                                </m:sub>
                              </m:sSub>
                            </m:e>
                          </m:acc>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𝑥</m:t>
                              </m:r>
                            </m:e>
                            <m:sub>
                              <m:r>
                                <a:rPr lang="en-US" sz="3500" b="0" i="1" smtClean="0">
                                  <a:latin typeface="Cambria Math" panose="02040503050406030204" pitchFamily="18" charset="0"/>
                                </a:rPr>
                                <m:t>𝑖</m:t>
                              </m:r>
                            </m:sub>
                          </m:sSub>
                        </m:e>
                      </m:nary>
                    </m:oMath>
                  </m:oMathPara>
                </a14:m>
                <a:endParaRPr lang="en-US" sz="3500" dirty="0">
                  <a:latin typeface="Nunito" pitchFamily="2" charset="77"/>
                </a:endParaRPr>
              </a:p>
            </p:txBody>
          </p:sp>
        </mc:Choice>
        <mc:Fallback>
          <p:sp>
            <p:nvSpPr>
              <p:cNvPr id="5" name="TextBox 4">
                <a:extLst>
                  <a:ext uri="{FF2B5EF4-FFF2-40B4-BE49-F238E27FC236}">
                    <a16:creationId xmlns:a16="http://schemas.microsoft.com/office/drawing/2014/main" id="{A92178CF-5ADC-F744-B839-B743819F6B3D}"/>
                  </a:ext>
                </a:extLst>
              </p:cNvPr>
              <p:cNvSpPr txBox="1">
                <a:spLocks noRot="1" noChangeAspect="1" noMove="1" noResize="1" noEditPoints="1" noAdjustHandles="1" noChangeArrowheads="1" noChangeShapeType="1" noTextEdit="1"/>
              </p:cNvSpPr>
              <p:nvPr/>
            </p:nvSpPr>
            <p:spPr>
              <a:xfrm>
                <a:off x="3837935" y="3777915"/>
                <a:ext cx="4516129" cy="1399229"/>
              </a:xfrm>
              <a:prstGeom prst="rect">
                <a:avLst/>
              </a:prstGeom>
              <a:blipFill>
                <a:blip r:embed="rId3"/>
                <a:stretch>
                  <a:fillRect t="-133036" b="-186607"/>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D1141519-D077-4D4D-AB22-A7183ACEF129}"/>
              </a:ext>
            </a:extLst>
          </p:cNvPr>
          <p:cNvSpPr txBox="1"/>
          <p:nvPr/>
        </p:nvSpPr>
        <p:spPr>
          <a:xfrm>
            <a:off x="2277961" y="4171951"/>
            <a:ext cx="2332139" cy="477054"/>
          </a:xfrm>
          <a:prstGeom prst="rect">
            <a:avLst/>
          </a:prstGeom>
          <a:noFill/>
        </p:spPr>
        <p:txBody>
          <a:bodyPr wrap="square" rtlCol="0">
            <a:spAutoFit/>
          </a:bodyPr>
          <a:lstStyle/>
          <a:p>
            <a:pPr algn="ctr"/>
            <a:r>
              <a:rPr lang="en-US" sz="2500" b="1" dirty="0">
                <a:solidFill>
                  <a:srgbClr val="6CC08B"/>
                </a:solidFill>
                <a:latin typeface="Nunito" pitchFamily="2" charset="77"/>
              </a:rPr>
              <a:t>Reminder</a:t>
            </a:r>
            <a:r>
              <a:rPr lang="en-US" sz="2500" b="1" dirty="0">
                <a:latin typeface="Nunito" pitchFamily="2" charset="77"/>
              </a:rPr>
              <a:t>:</a:t>
            </a:r>
          </a:p>
        </p:txBody>
      </p:sp>
      <mc:AlternateContent xmlns:mc="http://schemas.openxmlformats.org/markup-compatibility/2006">
        <mc:Choice xmlns:a14="http://schemas.microsoft.com/office/drawing/2010/main" Requires="a14">
          <p:sp>
            <p:nvSpPr>
              <p:cNvPr id="8" name="Rectangle 7">
                <a:extLst>
                  <a:ext uri="{FF2B5EF4-FFF2-40B4-BE49-F238E27FC236}">
                    <a16:creationId xmlns:a16="http://schemas.microsoft.com/office/drawing/2014/main" id="{1BA99F7E-B26A-5544-9F92-29FE5B2D205E}"/>
                  </a:ext>
                </a:extLst>
              </p:cNvPr>
              <p:cNvSpPr/>
              <p:nvPr/>
            </p:nvSpPr>
            <p:spPr>
              <a:xfrm>
                <a:off x="3253970" y="5387767"/>
                <a:ext cx="6799747" cy="630942"/>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r>
                        <a:rPr lang="en-US" sz="3500" i="1" smtClean="0">
                          <a:latin typeface="Cambria Math" panose="02040503050406030204" pitchFamily="18" charset="0"/>
                        </a:rPr>
                        <m:t>=</m:t>
                      </m:r>
                      <m:r>
                        <a:rPr lang="en-US" sz="3500" b="0" i="1" smtClean="0">
                          <a:latin typeface="Cambria Math" panose="02040503050406030204" pitchFamily="18" charset="0"/>
                        </a:rPr>
                        <m:t>(</m:t>
                      </m:r>
                      <m:r>
                        <a:rPr lang="en-US" sz="3500" i="1">
                          <a:latin typeface="Cambria Math" panose="02040503050406030204" pitchFamily="18" charset="0"/>
                        </a:rPr>
                        <m:t>2 ∗1</m:t>
                      </m:r>
                      <m:r>
                        <a:rPr lang="en-US" sz="3500" b="0" i="1" smtClean="0">
                          <a:latin typeface="Cambria Math" panose="02040503050406030204" pitchFamily="18" charset="0"/>
                        </a:rPr>
                        <m:t>)</m:t>
                      </m:r>
                      <m:r>
                        <a:rPr lang="en-US" sz="3500" i="1">
                          <a:latin typeface="Cambria Math" panose="02040503050406030204" pitchFamily="18" charset="0"/>
                        </a:rPr>
                        <m:t>+</m:t>
                      </m:r>
                      <m:r>
                        <a:rPr lang="en-US" sz="3500" b="0" i="1" smtClean="0">
                          <a:latin typeface="Cambria Math" panose="02040503050406030204" pitchFamily="18" charset="0"/>
                        </a:rPr>
                        <m:t>(</m:t>
                      </m:r>
                      <m:r>
                        <a:rPr lang="en-US" sz="3500" i="1">
                          <a:latin typeface="Cambria Math" panose="02040503050406030204" pitchFamily="18" charset="0"/>
                        </a:rPr>
                        <m:t>0 ∗2</m:t>
                      </m:r>
                      <m:r>
                        <a:rPr lang="en-US" sz="3500" b="0" i="1" smtClean="0">
                          <a:latin typeface="Cambria Math" panose="02040503050406030204" pitchFamily="18" charset="0"/>
                        </a:rPr>
                        <m:t>)</m:t>
                      </m:r>
                      <m:r>
                        <a:rPr lang="en-US" sz="3500" i="1">
                          <a:latin typeface="Cambria Math" panose="02040503050406030204" pitchFamily="18" charset="0"/>
                        </a:rPr>
                        <m:t>+</m:t>
                      </m:r>
                      <m:r>
                        <a:rPr lang="en-US" sz="3500" b="0" i="1" smtClean="0">
                          <a:latin typeface="Cambria Math" panose="02040503050406030204" pitchFamily="18" charset="0"/>
                        </a:rPr>
                        <m:t>(</m:t>
                      </m:r>
                      <m:r>
                        <a:rPr lang="en-US" sz="3500" i="1">
                          <a:latin typeface="Cambria Math" panose="02040503050406030204" pitchFamily="18" charset="0"/>
                        </a:rPr>
                        <m:t>3 ∗1</m:t>
                      </m:r>
                      <m:r>
                        <a:rPr lang="en-US" sz="3500" b="0" i="1" smtClean="0">
                          <a:latin typeface="Cambria Math" panose="02040503050406030204" pitchFamily="18" charset="0"/>
                        </a:rPr>
                        <m:t>)</m:t>
                      </m:r>
                      <m:r>
                        <a:rPr lang="en-US" sz="3500" i="1">
                          <a:latin typeface="Cambria Math" panose="02040503050406030204" pitchFamily="18" charset="0"/>
                        </a:rPr>
                        <m:t>=5</m:t>
                      </m:r>
                    </m:oMath>
                  </m:oMathPara>
                </a14:m>
                <a:endParaRPr lang="en-US" sz="3500" dirty="0"/>
              </a:p>
            </p:txBody>
          </p:sp>
        </mc:Choice>
        <mc:Fallback>
          <p:sp>
            <p:nvSpPr>
              <p:cNvPr id="8" name="Rectangle 7">
                <a:extLst>
                  <a:ext uri="{FF2B5EF4-FFF2-40B4-BE49-F238E27FC236}">
                    <a16:creationId xmlns:a16="http://schemas.microsoft.com/office/drawing/2014/main" id="{1BA99F7E-B26A-5544-9F92-29FE5B2D205E}"/>
                  </a:ext>
                </a:extLst>
              </p:cNvPr>
              <p:cNvSpPr>
                <a:spLocks noRot="1" noChangeAspect="1" noMove="1" noResize="1" noEditPoints="1" noAdjustHandles="1" noChangeArrowheads="1" noChangeShapeType="1" noTextEdit="1"/>
              </p:cNvSpPr>
              <p:nvPr/>
            </p:nvSpPr>
            <p:spPr>
              <a:xfrm>
                <a:off x="3253970" y="5387767"/>
                <a:ext cx="6799747" cy="630942"/>
              </a:xfrm>
              <a:prstGeom prst="rect">
                <a:avLst/>
              </a:prstGeom>
              <a:blipFill>
                <a:blip r:embed="rId4"/>
                <a:stretch>
                  <a:fillRect b="-23529"/>
                </a:stretch>
              </a:blipFill>
            </p:spPr>
            <p:txBody>
              <a:bodyPr/>
              <a:lstStyle/>
              <a:p>
                <a:r>
                  <a:rPr lang="en-US">
                    <a:noFill/>
                  </a:rPr>
                  <a:t> </a:t>
                </a:r>
              </a:p>
            </p:txBody>
          </p:sp>
        </mc:Fallback>
      </mc:AlternateContent>
    </p:spTree>
    <p:extLst>
      <p:ext uri="{BB962C8B-B14F-4D97-AF65-F5344CB8AC3E}">
        <p14:creationId xmlns:p14="http://schemas.microsoft.com/office/powerpoint/2010/main" val="1024316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060E8-5DE5-1345-A8C3-A0E539841219}"/>
              </a:ext>
            </a:extLst>
          </p:cNvPr>
          <p:cNvSpPr>
            <a:spLocks noGrp="1"/>
          </p:cNvSpPr>
          <p:nvPr>
            <p:ph type="title"/>
          </p:nvPr>
        </p:nvSpPr>
        <p:spPr/>
        <p:txBody>
          <a:bodyPr/>
          <a:lstStyle/>
          <a:p>
            <a:r>
              <a:rPr lang="en-US" dirty="0"/>
              <a:t>Linear Regression: Exercises</a:t>
            </a:r>
          </a:p>
        </p:txBody>
      </p:sp>
      <p:pic>
        <p:nvPicPr>
          <p:cNvPr id="4" name="Content Placeholder 3">
            <a:extLst>
              <a:ext uri="{FF2B5EF4-FFF2-40B4-BE49-F238E27FC236}">
                <a16:creationId xmlns:a16="http://schemas.microsoft.com/office/drawing/2014/main" id="{38FB5017-9F0D-AA43-AFC9-A0A8930684F8}"/>
              </a:ext>
            </a:extLst>
          </p:cNvPr>
          <p:cNvPicPr>
            <a:picLocks noGrp="1" noChangeAspect="1"/>
          </p:cNvPicPr>
          <p:nvPr>
            <p:ph idx="1"/>
          </p:nvPr>
        </p:nvPicPr>
        <p:blipFill>
          <a:blip r:embed="rId2"/>
          <a:stretch>
            <a:fillRect/>
          </a:stretch>
        </p:blipFill>
        <p:spPr>
          <a:xfrm>
            <a:off x="838200" y="1690688"/>
            <a:ext cx="7581900" cy="647700"/>
          </a:xfrm>
          <a:prstGeom prst="rect">
            <a:avLst/>
          </a:prstGeom>
        </p:spPr>
      </p:pic>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2CA00A66-7169-2645-B169-B2FCDFA6EF8F}"/>
                  </a:ext>
                </a:extLst>
              </p:cNvPr>
              <p:cNvSpPr txBox="1"/>
              <p:nvPr/>
            </p:nvSpPr>
            <p:spPr>
              <a:xfrm>
                <a:off x="3372464" y="3113529"/>
                <a:ext cx="3048000" cy="630942"/>
              </a:xfrm>
              <a:prstGeom prst="rect">
                <a:avLst/>
              </a:prstGeom>
              <a:noFill/>
            </p:spPr>
            <p:txBody>
              <a:bodyPr wrap="square" rtlCol="0">
                <a:spAutoFit/>
              </a:bodyPr>
              <a:lstStyle/>
              <a:p>
                <a:pPr/>
                <a14:m>
                  <m:oMathPara xmlns:m="http://schemas.openxmlformats.org/officeDocument/2006/math">
                    <m:oMathParaPr>
                      <m:jc m:val="center"/>
                    </m:oMathParaPr>
                    <m:oMath xmlns:m="http://schemas.openxmlformats.org/officeDocument/2006/math">
                      <m:sSup>
                        <m:sSupPr>
                          <m:ctrlPr>
                            <a:rPr lang="en-US" sz="3500" b="0" i="1" smtClean="0">
                              <a:latin typeface="Cambria Math" panose="02040503050406030204" pitchFamily="18" charset="0"/>
                            </a:rPr>
                          </m:ctrlPr>
                        </m:sSupPr>
                        <m:e>
                          <m:d>
                            <m:dPr>
                              <m:ctrlPr>
                                <a:rPr lang="en-US" sz="3500" b="0" i="1" smtClean="0">
                                  <a:latin typeface="Cambria Math" panose="02040503050406030204" pitchFamily="18" charset="0"/>
                                </a:rPr>
                              </m:ctrlPr>
                            </m:dPr>
                            <m:e>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𝑦</m:t>
                                  </m:r>
                                </m:e>
                                <m:sub>
                                  <m:r>
                                    <a:rPr lang="en-US" sz="3500" b="0" i="1" smtClean="0">
                                      <a:latin typeface="Cambria Math" panose="02040503050406030204" pitchFamily="18" charset="0"/>
                                    </a:rPr>
                                    <m:t>𝑖</m:t>
                                  </m:r>
                                </m:sub>
                              </m:sSub>
                              <m:r>
                                <a:rPr lang="en-US" sz="3500" b="0" i="1" smtClean="0">
                                  <a:latin typeface="Cambria Math" panose="02040503050406030204" pitchFamily="18" charset="0"/>
                                </a:rPr>
                                <m:t> −</m:t>
                              </m:r>
                              <m:sSub>
                                <m:sSubPr>
                                  <m:ctrlPr>
                                    <a:rPr lang="en-US" sz="3500" b="0" i="1" smtClean="0">
                                      <a:latin typeface="Cambria Math" panose="02040503050406030204" pitchFamily="18" charset="0"/>
                                    </a:rPr>
                                  </m:ctrlPr>
                                </m:sSubPr>
                                <m:e>
                                  <m:acc>
                                    <m:accPr>
                                      <m:chr m:val="̂"/>
                                      <m:ctrlPr>
                                        <a:rPr lang="en-US" sz="3500" b="0" i="1" smtClean="0">
                                          <a:latin typeface="Cambria Math" panose="02040503050406030204" pitchFamily="18" charset="0"/>
                                        </a:rPr>
                                      </m:ctrlPr>
                                    </m:accPr>
                                    <m:e>
                                      <m:r>
                                        <a:rPr lang="en-US" sz="3500" b="0" i="1" smtClean="0">
                                          <a:latin typeface="Cambria Math" panose="02040503050406030204" pitchFamily="18" charset="0"/>
                                        </a:rPr>
                                        <m:t>𝑦</m:t>
                                      </m:r>
                                    </m:e>
                                  </m:acc>
                                </m:e>
                                <m:sub>
                                  <m:r>
                                    <a:rPr lang="en-US" sz="3500" b="0" i="1" smtClean="0">
                                      <a:latin typeface="Cambria Math" panose="02040503050406030204" pitchFamily="18" charset="0"/>
                                    </a:rPr>
                                    <m:t>1</m:t>
                                  </m:r>
                                </m:sub>
                              </m:sSub>
                            </m:e>
                          </m:d>
                        </m:e>
                        <m:sup>
                          <m:r>
                            <a:rPr lang="en-US" sz="3500" b="0" i="1" smtClean="0">
                              <a:latin typeface="Cambria Math" panose="02040503050406030204" pitchFamily="18" charset="0"/>
                            </a:rPr>
                            <m:t>2</m:t>
                          </m:r>
                        </m:sup>
                      </m:sSup>
                      <m:r>
                        <a:rPr lang="en-US" sz="3500" b="0" i="1" smtClean="0">
                          <a:latin typeface="Cambria Math" panose="02040503050406030204" pitchFamily="18" charset="0"/>
                        </a:rPr>
                        <m:t>=</m:t>
                      </m:r>
                    </m:oMath>
                  </m:oMathPara>
                </a14:m>
                <a:endParaRPr lang="en-US" sz="3500" dirty="0"/>
              </a:p>
            </p:txBody>
          </p:sp>
        </mc:Choice>
        <mc:Fallback>
          <p:sp>
            <p:nvSpPr>
              <p:cNvPr id="6" name="TextBox 5">
                <a:extLst>
                  <a:ext uri="{FF2B5EF4-FFF2-40B4-BE49-F238E27FC236}">
                    <a16:creationId xmlns:a16="http://schemas.microsoft.com/office/drawing/2014/main" id="{2CA00A66-7169-2645-B169-B2FCDFA6EF8F}"/>
                  </a:ext>
                </a:extLst>
              </p:cNvPr>
              <p:cNvSpPr txBox="1">
                <a:spLocks noRot="1" noChangeAspect="1" noMove="1" noResize="1" noEditPoints="1" noAdjustHandles="1" noChangeArrowheads="1" noChangeShapeType="1" noTextEdit="1"/>
              </p:cNvSpPr>
              <p:nvPr/>
            </p:nvSpPr>
            <p:spPr>
              <a:xfrm>
                <a:off x="3372464" y="3113529"/>
                <a:ext cx="3048000" cy="630942"/>
              </a:xfrm>
              <a:prstGeom prst="rect">
                <a:avLst/>
              </a:prstGeom>
              <a:blipFill>
                <a:blip r:embed="rId3"/>
                <a:stretch>
                  <a:fillRect t="-5882" b="-23529"/>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AF28D58F-6316-1548-8BF5-02C69937553A}"/>
                  </a:ext>
                </a:extLst>
              </p:cNvPr>
              <p:cNvSpPr txBox="1"/>
              <p:nvPr/>
            </p:nvSpPr>
            <p:spPr>
              <a:xfrm>
                <a:off x="3372464" y="3744471"/>
                <a:ext cx="3048000" cy="630942"/>
              </a:xfrm>
              <a:prstGeom prst="rect">
                <a:avLst/>
              </a:prstGeom>
              <a:noFill/>
            </p:spPr>
            <p:txBody>
              <a:bodyPr wrap="square" rtlCol="0">
                <a:spAutoFit/>
              </a:bodyPr>
              <a:lstStyle/>
              <a:p>
                <a:pPr/>
                <a14:m>
                  <m:oMathPara xmlns:m="http://schemas.openxmlformats.org/officeDocument/2006/math">
                    <m:oMathParaPr>
                      <m:jc m:val="center"/>
                    </m:oMathParaPr>
                    <m:oMath xmlns:m="http://schemas.openxmlformats.org/officeDocument/2006/math">
                      <m:sSup>
                        <m:sSupPr>
                          <m:ctrlPr>
                            <a:rPr lang="en-US" sz="3500" b="0" i="1" smtClean="0">
                              <a:latin typeface="Cambria Math" panose="02040503050406030204" pitchFamily="18" charset="0"/>
                            </a:rPr>
                          </m:ctrlPr>
                        </m:sSupPr>
                        <m:e>
                          <m:d>
                            <m:dPr>
                              <m:ctrlPr>
                                <a:rPr lang="en-US" sz="3500" b="0" i="1" smtClean="0">
                                  <a:latin typeface="Cambria Math" panose="02040503050406030204" pitchFamily="18" charset="0"/>
                                </a:rPr>
                              </m:ctrlPr>
                            </m:dPr>
                            <m:e>
                              <m:r>
                                <a:rPr lang="en-US" sz="3500" b="0" i="1" smtClean="0">
                                  <a:latin typeface="Cambria Math" panose="02040503050406030204" pitchFamily="18" charset="0"/>
                                </a:rPr>
                                <m:t>3.5</m:t>
                              </m:r>
                              <m:r>
                                <a:rPr lang="en-US" sz="3500" b="0" i="1" smtClean="0">
                                  <a:latin typeface="Cambria Math" panose="02040503050406030204" pitchFamily="18" charset="0"/>
                                </a:rPr>
                                <m:t> −5</m:t>
                              </m:r>
                            </m:e>
                          </m:d>
                        </m:e>
                        <m:sup>
                          <m:r>
                            <a:rPr lang="en-US" sz="3500" b="0" i="1" smtClean="0">
                              <a:latin typeface="Cambria Math" panose="02040503050406030204" pitchFamily="18" charset="0"/>
                            </a:rPr>
                            <m:t>2</m:t>
                          </m:r>
                        </m:sup>
                      </m:sSup>
                      <m:r>
                        <a:rPr lang="en-US" sz="3500" b="0" i="1" smtClean="0">
                          <a:latin typeface="Cambria Math" panose="02040503050406030204" pitchFamily="18" charset="0"/>
                        </a:rPr>
                        <m:t>=</m:t>
                      </m:r>
                    </m:oMath>
                  </m:oMathPara>
                </a14:m>
                <a:endParaRPr lang="en-US" sz="3500" dirty="0"/>
              </a:p>
            </p:txBody>
          </p:sp>
        </mc:Choice>
        <mc:Fallback>
          <p:sp>
            <p:nvSpPr>
              <p:cNvPr id="8" name="TextBox 7">
                <a:extLst>
                  <a:ext uri="{FF2B5EF4-FFF2-40B4-BE49-F238E27FC236}">
                    <a16:creationId xmlns:a16="http://schemas.microsoft.com/office/drawing/2014/main" id="{AF28D58F-6316-1548-8BF5-02C69937553A}"/>
                  </a:ext>
                </a:extLst>
              </p:cNvPr>
              <p:cNvSpPr txBox="1">
                <a:spLocks noRot="1" noChangeAspect="1" noMove="1" noResize="1" noEditPoints="1" noAdjustHandles="1" noChangeArrowheads="1" noChangeShapeType="1" noTextEdit="1"/>
              </p:cNvSpPr>
              <p:nvPr/>
            </p:nvSpPr>
            <p:spPr>
              <a:xfrm>
                <a:off x="3372464" y="3744471"/>
                <a:ext cx="3048000" cy="630942"/>
              </a:xfrm>
              <a:prstGeom prst="rect">
                <a:avLst/>
              </a:prstGeom>
              <a:blipFill>
                <a:blip r:embed="rId4"/>
                <a:stretch>
                  <a:fillRect b="-23529"/>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DA560B75-5F59-A24D-B041-31AB8F6873CD}"/>
                  </a:ext>
                </a:extLst>
              </p:cNvPr>
              <p:cNvSpPr txBox="1"/>
              <p:nvPr/>
            </p:nvSpPr>
            <p:spPr>
              <a:xfrm>
                <a:off x="3372464" y="4375413"/>
                <a:ext cx="3301605" cy="630942"/>
              </a:xfrm>
              <a:prstGeom prst="rect">
                <a:avLst/>
              </a:prstGeom>
              <a:noFill/>
            </p:spPr>
            <p:txBody>
              <a:bodyPr wrap="square" rtlCol="0">
                <a:spAutoFit/>
              </a:bodyPr>
              <a:lstStyle/>
              <a:p>
                <a:pPr/>
                <a14:m>
                  <m:oMathPara xmlns:m="http://schemas.openxmlformats.org/officeDocument/2006/math">
                    <m:oMathParaPr>
                      <m:jc m:val="center"/>
                    </m:oMathParaPr>
                    <m:oMath xmlns:m="http://schemas.openxmlformats.org/officeDocument/2006/math">
                      <m:sSup>
                        <m:sSupPr>
                          <m:ctrlPr>
                            <a:rPr lang="en-US" sz="3500" b="0" i="1" smtClean="0">
                              <a:latin typeface="Cambria Math" panose="02040503050406030204" pitchFamily="18" charset="0"/>
                            </a:rPr>
                          </m:ctrlPr>
                        </m:sSupPr>
                        <m:e>
                          <m:d>
                            <m:dPr>
                              <m:ctrlPr>
                                <a:rPr lang="en-US" sz="3500" b="0" i="1" smtClean="0">
                                  <a:latin typeface="Cambria Math" panose="02040503050406030204" pitchFamily="18" charset="0"/>
                                </a:rPr>
                              </m:ctrlPr>
                            </m:dPr>
                            <m:e>
                              <m:r>
                                <a:rPr lang="en-US" sz="3500" b="0" i="1" smtClean="0">
                                  <a:latin typeface="Cambria Math" panose="02040503050406030204" pitchFamily="18" charset="0"/>
                                </a:rPr>
                                <m:t>−1.5</m:t>
                              </m:r>
                            </m:e>
                          </m:d>
                        </m:e>
                        <m:sup>
                          <m:r>
                            <a:rPr lang="en-US" sz="3500" b="0" i="1" smtClean="0">
                              <a:latin typeface="Cambria Math" panose="02040503050406030204" pitchFamily="18" charset="0"/>
                            </a:rPr>
                            <m:t>2</m:t>
                          </m:r>
                        </m:sup>
                      </m:sSup>
                      <m:r>
                        <a:rPr lang="en-US" sz="3500" b="0" i="1" smtClean="0">
                          <a:latin typeface="Cambria Math" panose="02040503050406030204" pitchFamily="18" charset="0"/>
                        </a:rPr>
                        <m:t>=2.25</m:t>
                      </m:r>
                    </m:oMath>
                  </m:oMathPara>
                </a14:m>
                <a:endParaRPr lang="en-US" sz="3500" dirty="0"/>
              </a:p>
            </p:txBody>
          </p:sp>
        </mc:Choice>
        <mc:Fallback>
          <p:sp>
            <p:nvSpPr>
              <p:cNvPr id="9" name="TextBox 8">
                <a:extLst>
                  <a:ext uri="{FF2B5EF4-FFF2-40B4-BE49-F238E27FC236}">
                    <a16:creationId xmlns:a16="http://schemas.microsoft.com/office/drawing/2014/main" id="{DA560B75-5F59-A24D-B041-31AB8F6873CD}"/>
                  </a:ext>
                </a:extLst>
              </p:cNvPr>
              <p:cNvSpPr txBox="1">
                <a:spLocks noRot="1" noChangeAspect="1" noMove="1" noResize="1" noEditPoints="1" noAdjustHandles="1" noChangeArrowheads="1" noChangeShapeType="1" noTextEdit="1"/>
              </p:cNvSpPr>
              <p:nvPr/>
            </p:nvSpPr>
            <p:spPr>
              <a:xfrm>
                <a:off x="3372464" y="4375413"/>
                <a:ext cx="3301605" cy="630942"/>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636722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33D36-4906-AE4B-A950-8740AEA522DB}"/>
              </a:ext>
            </a:extLst>
          </p:cNvPr>
          <p:cNvSpPr>
            <a:spLocks noGrp="1"/>
          </p:cNvSpPr>
          <p:nvPr>
            <p:ph type="title"/>
          </p:nvPr>
        </p:nvSpPr>
        <p:spPr/>
        <p:txBody>
          <a:bodyPr/>
          <a:lstStyle/>
          <a:p>
            <a:r>
              <a:rPr lang="en-US" dirty="0"/>
              <a:t>Linear Regression: Exercises</a:t>
            </a:r>
          </a:p>
        </p:txBody>
      </p:sp>
      <p:pic>
        <p:nvPicPr>
          <p:cNvPr id="4" name="Picture 3">
            <a:extLst>
              <a:ext uri="{FF2B5EF4-FFF2-40B4-BE49-F238E27FC236}">
                <a16:creationId xmlns:a16="http://schemas.microsoft.com/office/drawing/2014/main" id="{53A4DA81-999A-9F4E-9F18-9729B0681E0E}"/>
              </a:ext>
            </a:extLst>
          </p:cNvPr>
          <p:cNvPicPr>
            <a:picLocks noChangeAspect="1"/>
          </p:cNvPicPr>
          <p:nvPr/>
        </p:nvPicPr>
        <p:blipFill>
          <a:blip r:embed="rId2"/>
          <a:stretch>
            <a:fillRect/>
          </a:stretch>
        </p:blipFill>
        <p:spPr>
          <a:xfrm>
            <a:off x="838200" y="1690688"/>
            <a:ext cx="7480300" cy="609600"/>
          </a:xfrm>
          <a:prstGeom prst="rect">
            <a:avLst/>
          </a:prstGeom>
        </p:spPr>
      </p:pic>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F3EDEA16-FC57-7E46-9E16-6B21C720EFA7}"/>
                  </a:ext>
                </a:extLst>
              </p:cNvPr>
              <p:cNvSpPr txBox="1"/>
              <p:nvPr/>
            </p:nvSpPr>
            <p:spPr>
              <a:xfrm>
                <a:off x="3837935" y="3777915"/>
                <a:ext cx="4516129" cy="1399229"/>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acc>
                        <m:accPr>
                          <m:chr m:val="̂"/>
                          <m:ctrlPr>
                            <a:rPr lang="en-US" sz="3500" b="0" i="1" smtClean="0">
                              <a:latin typeface="Cambria Math" panose="02040503050406030204" pitchFamily="18" charset="0"/>
                            </a:rPr>
                          </m:ctrlPr>
                        </m:accPr>
                        <m:e>
                          <m:r>
                            <a:rPr lang="en-US" sz="3500" b="0" i="1" smtClean="0">
                              <a:latin typeface="Cambria Math" panose="02040503050406030204" pitchFamily="18" charset="0"/>
                            </a:rPr>
                            <m:t>𝜃</m:t>
                          </m:r>
                        </m:e>
                      </m:acc>
                      <m:r>
                        <a:rPr lang="en-US" sz="3500" b="0" i="1" smtClean="0">
                          <a:latin typeface="Cambria Math" panose="02040503050406030204" pitchFamily="18" charset="0"/>
                        </a:rPr>
                        <m:t>⋅</m:t>
                      </m:r>
                      <m:r>
                        <a:rPr lang="en-US" sz="3500" b="0" i="1" smtClean="0">
                          <a:latin typeface="Cambria Math" panose="02040503050406030204" pitchFamily="18" charset="0"/>
                        </a:rPr>
                        <m:t>𝑥</m:t>
                      </m:r>
                      <m:r>
                        <a:rPr lang="en-US" sz="3500" b="0" i="1" smtClean="0">
                          <a:latin typeface="Cambria Math" panose="02040503050406030204" pitchFamily="18" charset="0"/>
                        </a:rPr>
                        <m:t>=</m:t>
                      </m:r>
                      <m:nary>
                        <m:naryPr>
                          <m:chr m:val="∑"/>
                          <m:supHide m:val="on"/>
                          <m:ctrlPr>
                            <a:rPr lang="en-US" sz="3500" b="0" i="1" smtClean="0">
                              <a:latin typeface="Cambria Math" panose="02040503050406030204" pitchFamily="18" charset="0"/>
                            </a:rPr>
                          </m:ctrlPr>
                        </m:naryPr>
                        <m:sub>
                          <m:r>
                            <a:rPr lang="en-US" sz="3500" b="0" i="1" smtClean="0">
                              <a:latin typeface="Cambria Math" panose="02040503050406030204" pitchFamily="18" charset="0"/>
                            </a:rPr>
                            <m:t>𝑖</m:t>
                          </m:r>
                        </m:sub>
                        <m:sup/>
                        <m:e>
                          <m:acc>
                            <m:accPr>
                              <m:chr m:val="̂"/>
                              <m:ctrlPr>
                                <a:rPr lang="en-US" sz="3500" b="0" i="1" smtClean="0">
                                  <a:latin typeface="Cambria Math" panose="02040503050406030204" pitchFamily="18" charset="0"/>
                                </a:rPr>
                              </m:ctrlPr>
                            </m:accPr>
                            <m:e>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𝜃</m:t>
                                  </m:r>
                                </m:e>
                                <m:sub>
                                  <m:r>
                                    <a:rPr lang="en-US" sz="3500" b="0" i="1" smtClean="0">
                                      <a:latin typeface="Cambria Math" panose="02040503050406030204" pitchFamily="18" charset="0"/>
                                    </a:rPr>
                                    <m:t>𝑖</m:t>
                                  </m:r>
                                </m:sub>
                              </m:sSub>
                            </m:e>
                          </m:acc>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𝑥</m:t>
                              </m:r>
                            </m:e>
                            <m:sub>
                              <m:r>
                                <a:rPr lang="en-US" sz="3500" b="0" i="1" smtClean="0">
                                  <a:latin typeface="Cambria Math" panose="02040503050406030204" pitchFamily="18" charset="0"/>
                                </a:rPr>
                                <m:t>𝑖</m:t>
                              </m:r>
                            </m:sub>
                          </m:sSub>
                        </m:e>
                      </m:nary>
                    </m:oMath>
                  </m:oMathPara>
                </a14:m>
                <a:endParaRPr lang="en-US" sz="3500" dirty="0">
                  <a:latin typeface="Nunito" pitchFamily="2" charset="77"/>
                </a:endParaRPr>
              </a:p>
            </p:txBody>
          </p:sp>
        </mc:Choice>
        <mc:Fallback>
          <p:sp>
            <p:nvSpPr>
              <p:cNvPr id="5" name="TextBox 4">
                <a:extLst>
                  <a:ext uri="{FF2B5EF4-FFF2-40B4-BE49-F238E27FC236}">
                    <a16:creationId xmlns:a16="http://schemas.microsoft.com/office/drawing/2014/main" id="{F3EDEA16-FC57-7E46-9E16-6B21C720EFA7}"/>
                  </a:ext>
                </a:extLst>
              </p:cNvPr>
              <p:cNvSpPr txBox="1">
                <a:spLocks noRot="1" noChangeAspect="1" noMove="1" noResize="1" noEditPoints="1" noAdjustHandles="1" noChangeArrowheads="1" noChangeShapeType="1" noTextEdit="1"/>
              </p:cNvSpPr>
              <p:nvPr/>
            </p:nvSpPr>
            <p:spPr>
              <a:xfrm>
                <a:off x="3837935" y="3777915"/>
                <a:ext cx="4516129" cy="1399229"/>
              </a:xfrm>
              <a:prstGeom prst="rect">
                <a:avLst/>
              </a:prstGeom>
              <a:blipFill>
                <a:blip r:embed="rId3"/>
                <a:stretch>
                  <a:fillRect t="-133036" b="-18660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id="{5FFCB3D1-B919-DD46-8FFE-6CE50F6B8CF4}"/>
                  </a:ext>
                </a:extLst>
              </p:cNvPr>
              <p:cNvSpPr/>
              <p:nvPr/>
            </p:nvSpPr>
            <p:spPr>
              <a:xfrm>
                <a:off x="3253970" y="5387767"/>
                <a:ext cx="7469802" cy="630942"/>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r>
                        <a:rPr lang="en-US" sz="3500" i="1" smtClean="0">
                          <a:latin typeface="Cambria Math" panose="02040503050406030204" pitchFamily="18" charset="0"/>
                        </a:rPr>
                        <m:t>=</m:t>
                      </m:r>
                      <m:r>
                        <a:rPr lang="en-US" sz="3500" b="0" i="1" smtClean="0">
                          <a:latin typeface="Cambria Math" panose="02040503050406030204" pitchFamily="18" charset="0"/>
                        </a:rPr>
                        <m:t>(</m:t>
                      </m:r>
                      <m:r>
                        <a:rPr lang="en-US" sz="3500" i="1">
                          <a:latin typeface="Cambria Math" panose="02040503050406030204" pitchFamily="18" charset="0"/>
                        </a:rPr>
                        <m:t>2 </m:t>
                      </m:r>
                      <m:r>
                        <a:rPr lang="en-US" sz="3500" i="1" smtClean="0">
                          <a:latin typeface="Cambria Math" panose="02040503050406030204" pitchFamily="18" charset="0"/>
                        </a:rPr>
                        <m:t>∗</m:t>
                      </m:r>
                      <m:r>
                        <a:rPr lang="en-US" sz="3500" b="0" i="1" smtClean="0">
                          <a:latin typeface="Cambria Math" panose="02040503050406030204" pitchFamily="18" charset="0"/>
                        </a:rPr>
                        <m:t>−2)</m:t>
                      </m:r>
                      <m:r>
                        <a:rPr lang="en-US" sz="3500" i="1">
                          <a:latin typeface="Cambria Math" panose="02040503050406030204" pitchFamily="18" charset="0"/>
                        </a:rPr>
                        <m:t>+</m:t>
                      </m:r>
                      <m:r>
                        <a:rPr lang="en-US" sz="3500" b="0" i="1" smtClean="0">
                          <a:latin typeface="Cambria Math" panose="02040503050406030204" pitchFamily="18" charset="0"/>
                        </a:rPr>
                        <m:t>(</m:t>
                      </m:r>
                      <m:r>
                        <a:rPr lang="en-US" sz="3500" i="1">
                          <a:latin typeface="Cambria Math" panose="02040503050406030204" pitchFamily="18" charset="0"/>
                        </a:rPr>
                        <m:t>0 ∗</m:t>
                      </m:r>
                      <m:r>
                        <a:rPr lang="en-US" sz="3500" b="0" i="1" smtClean="0">
                          <a:latin typeface="Cambria Math" panose="02040503050406030204" pitchFamily="18" charset="0"/>
                        </a:rPr>
                        <m:t>5)</m:t>
                      </m:r>
                      <m:r>
                        <a:rPr lang="en-US" sz="3500" i="1">
                          <a:latin typeface="Cambria Math" panose="02040503050406030204" pitchFamily="18" charset="0"/>
                        </a:rPr>
                        <m:t>+</m:t>
                      </m:r>
                      <m:r>
                        <a:rPr lang="en-US" sz="3500" b="0" i="1" smtClean="0">
                          <a:latin typeface="Cambria Math" panose="02040503050406030204" pitchFamily="18" charset="0"/>
                        </a:rPr>
                        <m:t>(1</m:t>
                      </m:r>
                      <m:r>
                        <a:rPr lang="en-US" sz="3500" i="1">
                          <a:latin typeface="Cambria Math" panose="02040503050406030204" pitchFamily="18" charset="0"/>
                        </a:rPr>
                        <m:t> ∗1</m:t>
                      </m:r>
                      <m:r>
                        <a:rPr lang="en-US" sz="3500" b="0" i="1" smtClean="0">
                          <a:latin typeface="Cambria Math" panose="02040503050406030204" pitchFamily="18" charset="0"/>
                        </a:rPr>
                        <m:t>)</m:t>
                      </m:r>
                      <m:r>
                        <a:rPr lang="en-US" sz="3500" i="1">
                          <a:latin typeface="Cambria Math" panose="02040503050406030204" pitchFamily="18" charset="0"/>
                        </a:rPr>
                        <m:t>=</m:t>
                      </m:r>
                      <m:r>
                        <a:rPr lang="en-US" sz="3500" b="0" i="1" smtClean="0">
                          <a:latin typeface="Cambria Math" panose="02040503050406030204" pitchFamily="18" charset="0"/>
                        </a:rPr>
                        <m:t>−3</m:t>
                      </m:r>
                    </m:oMath>
                  </m:oMathPara>
                </a14:m>
                <a:endParaRPr lang="en-US" sz="3500" dirty="0"/>
              </a:p>
            </p:txBody>
          </p:sp>
        </mc:Choice>
        <mc:Fallback>
          <p:sp>
            <p:nvSpPr>
              <p:cNvPr id="7" name="Rectangle 6">
                <a:extLst>
                  <a:ext uri="{FF2B5EF4-FFF2-40B4-BE49-F238E27FC236}">
                    <a16:creationId xmlns:a16="http://schemas.microsoft.com/office/drawing/2014/main" id="{5FFCB3D1-B919-DD46-8FFE-6CE50F6B8CF4}"/>
                  </a:ext>
                </a:extLst>
              </p:cNvPr>
              <p:cNvSpPr>
                <a:spLocks noRot="1" noChangeAspect="1" noMove="1" noResize="1" noEditPoints="1" noAdjustHandles="1" noChangeArrowheads="1" noChangeShapeType="1" noTextEdit="1"/>
              </p:cNvSpPr>
              <p:nvPr/>
            </p:nvSpPr>
            <p:spPr>
              <a:xfrm>
                <a:off x="3253970" y="5387767"/>
                <a:ext cx="7469802" cy="630942"/>
              </a:xfrm>
              <a:prstGeom prst="rect">
                <a:avLst/>
              </a:prstGeom>
              <a:blipFill>
                <a:blip r:embed="rId4"/>
                <a:stretch>
                  <a:fillRect b="-23529"/>
                </a:stretch>
              </a:blipFill>
            </p:spPr>
            <p:txBody>
              <a:bodyPr/>
              <a:lstStyle/>
              <a:p>
                <a:r>
                  <a:rPr lang="en-US">
                    <a:noFill/>
                  </a:rPr>
                  <a:t> </a:t>
                </a:r>
              </a:p>
            </p:txBody>
          </p:sp>
        </mc:Fallback>
      </mc:AlternateContent>
    </p:spTree>
    <p:extLst>
      <p:ext uri="{BB962C8B-B14F-4D97-AF65-F5344CB8AC3E}">
        <p14:creationId xmlns:p14="http://schemas.microsoft.com/office/powerpoint/2010/main" val="1116499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D0466-AF0A-7A47-92A0-EB3335BD3097}"/>
              </a:ext>
            </a:extLst>
          </p:cNvPr>
          <p:cNvSpPr>
            <a:spLocks noGrp="1"/>
          </p:cNvSpPr>
          <p:nvPr>
            <p:ph type="title"/>
          </p:nvPr>
        </p:nvSpPr>
        <p:spPr/>
        <p:txBody>
          <a:bodyPr/>
          <a:lstStyle/>
          <a:p>
            <a:r>
              <a:rPr lang="en-US" dirty="0"/>
              <a:t>Linear Regression: Exercises</a:t>
            </a:r>
          </a:p>
        </p:txBody>
      </p:sp>
      <p:pic>
        <p:nvPicPr>
          <p:cNvPr id="5" name="Picture 4">
            <a:extLst>
              <a:ext uri="{FF2B5EF4-FFF2-40B4-BE49-F238E27FC236}">
                <a16:creationId xmlns:a16="http://schemas.microsoft.com/office/drawing/2014/main" id="{860D9811-6BB0-E046-98F9-46767AFABAE1}"/>
              </a:ext>
            </a:extLst>
          </p:cNvPr>
          <p:cNvPicPr>
            <a:picLocks noChangeAspect="1"/>
          </p:cNvPicPr>
          <p:nvPr/>
        </p:nvPicPr>
        <p:blipFill>
          <a:blip r:embed="rId2"/>
          <a:stretch>
            <a:fillRect/>
          </a:stretch>
        </p:blipFill>
        <p:spPr>
          <a:xfrm>
            <a:off x="838200" y="1690688"/>
            <a:ext cx="7518400" cy="609600"/>
          </a:xfrm>
          <a:prstGeom prst="rect">
            <a:avLst/>
          </a:prstGeom>
        </p:spPr>
      </p:pic>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E1EAFAC2-63CF-404F-90AC-DDC73C58C537}"/>
                  </a:ext>
                </a:extLst>
              </p:cNvPr>
              <p:cNvSpPr txBox="1"/>
              <p:nvPr/>
            </p:nvSpPr>
            <p:spPr>
              <a:xfrm>
                <a:off x="2774729" y="2729385"/>
                <a:ext cx="7094483" cy="1399229"/>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sz="3500" b="0" i="1" smtClean="0">
                          <a:latin typeface="Cambria Math" panose="02040503050406030204" pitchFamily="18" charset="0"/>
                        </a:rPr>
                        <m:t>𝑀𝑆𝐸</m:t>
                      </m:r>
                      <m:r>
                        <a:rPr lang="en-US" sz="3500" b="0" i="1" smtClean="0">
                          <a:latin typeface="Cambria Math" panose="02040503050406030204" pitchFamily="18" charset="0"/>
                        </a:rPr>
                        <m:t>=</m:t>
                      </m:r>
                      <m:f>
                        <m:fPr>
                          <m:ctrlPr>
                            <a:rPr lang="en-US" sz="3500" b="0" i="1" smtClean="0">
                              <a:latin typeface="Cambria Math" panose="02040503050406030204" pitchFamily="18" charset="0"/>
                            </a:rPr>
                          </m:ctrlPr>
                        </m:fPr>
                        <m:num>
                          <m:r>
                            <a:rPr lang="en-US" sz="3500" b="0" i="1" smtClean="0">
                              <a:latin typeface="Cambria Math" panose="02040503050406030204" pitchFamily="18" charset="0"/>
                            </a:rPr>
                            <m:t>1</m:t>
                          </m:r>
                        </m:num>
                        <m:den>
                          <m:r>
                            <a:rPr lang="en-US" sz="3500" b="0" i="1" smtClean="0">
                              <a:latin typeface="Cambria Math" panose="02040503050406030204" pitchFamily="18" charset="0"/>
                            </a:rPr>
                            <m:t>𝑛</m:t>
                          </m:r>
                        </m:den>
                      </m:f>
                      <m:nary>
                        <m:naryPr>
                          <m:chr m:val="∑"/>
                          <m:supHide m:val="on"/>
                          <m:ctrlPr>
                            <a:rPr lang="en-US" sz="3500" b="0" i="1" smtClean="0">
                              <a:latin typeface="Cambria Math" panose="02040503050406030204" pitchFamily="18" charset="0"/>
                            </a:rPr>
                          </m:ctrlPr>
                        </m:naryPr>
                        <m:sub>
                          <m:r>
                            <a:rPr lang="en-US" sz="3500" b="0" i="1" smtClean="0">
                              <a:latin typeface="Cambria Math" panose="02040503050406030204" pitchFamily="18" charset="0"/>
                            </a:rPr>
                            <m:t>𝑖</m:t>
                          </m:r>
                        </m:sub>
                        <m:sup/>
                        <m:e>
                          <m:sSup>
                            <m:sSupPr>
                              <m:ctrlPr>
                                <a:rPr lang="en-US" sz="3500" b="0" i="1" smtClean="0">
                                  <a:latin typeface="Cambria Math" panose="02040503050406030204" pitchFamily="18" charset="0"/>
                                </a:rPr>
                              </m:ctrlPr>
                            </m:sSupPr>
                            <m:e>
                              <m:d>
                                <m:dPr>
                                  <m:ctrlPr>
                                    <a:rPr lang="en-US" sz="3500" b="0" i="1" smtClean="0">
                                      <a:latin typeface="Cambria Math" panose="02040503050406030204" pitchFamily="18" charset="0"/>
                                    </a:rPr>
                                  </m:ctrlPr>
                                </m:dPr>
                                <m:e>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𝑦</m:t>
                                      </m:r>
                                    </m:e>
                                    <m:sub>
                                      <m:r>
                                        <a:rPr lang="en-US" sz="3500" b="0" i="1" smtClean="0">
                                          <a:latin typeface="Cambria Math" panose="02040503050406030204" pitchFamily="18" charset="0"/>
                                        </a:rPr>
                                        <m:t>𝑖</m:t>
                                      </m:r>
                                    </m:sub>
                                  </m:sSub>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acc>
                                        <m:accPr>
                                          <m:chr m:val="̂"/>
                                          <m:ctrlPr>
                                            <a:rPr lang="en-US" sz="3500" b="0" i="1" smtClean="0">
                                              <a:latin typeface="Cambria Math" panose="02040503050406030204" pitchFamily="18" charset="0"/>
                                            </a:rPr>
                                          </m:ctrlPr>
                                        </m:accPr>
                                        <m:e>
                                          <m:r>
                                            <a:rPr lang="en-US" sz="3500" b="0" i="1" smtClean="0">
                                              <a:latin typeface="Cambria Math" panose="02040503050406030204" pitchFamily="18" charset="0"/>
                                            </a:rPr>
                                            <m:t>𝑦</m:t>
                                          </m:r>
                                        </m:e>
                                      </m:acc>
                                    </m:e>
                                    <m:sub>
                                      <m:r>
                                        <a:rPr lang="en-US" sz="3500" b="0" i="1" smtClean="0">
                                          <a:latin typeface="Cambria Math" panose="02040503050406030204" pitchFamily="18" charset="0"/>
                                        </a:rPr>
                                        <m:t>𝑖</m:t>
                                      </m:r>
                                    </m:sub>
                                  </m:sSub>
                                </m:e>
                              </m:d>
                            </m:e>
                            <m:sup>
                              <m:r>
                                <a:rPr lang="en-US" sz="3500" b="0" i="1" smtClean="0">
                                  <a:latin typeface="Cambria Math" panose="02040503050406030204" pitchFamily="18" charset="0"/>
                                </a:rPr>
                                <m:t>2</m:t>
                              </m:r>
                            </m:sup>
                          </m:sSup>
                        </m:e>
                      </m:nary>
                    </m:oMath>
                  </m:oMathPara>
                </a14:m>
                <a:endParaRPr lang="en-US" sz="3500" dirty="0"/>
              </a:p>
            </p:txBody>
          </p:sp>
        </mc:Choice>
        <mc:Fallback>
          <p:sp>
            <p:nvSpPr>
              <p:cNvPr id="6" name="TextBox 5">
                <a:extLst>
                  <a:ext uri="{FF2B5EF4-FFF2-40B4-BE49-F238E27FC236}">
                    <a16:creationId xmlns:a16="http://schemas.microsoft.com/office/drawing/2014/main" id="{E1EAFAC2-63CF-404F-90AC-DDC73C58C537}"/>
                  </a:ext>
                </a:extLst>
              </p:cNvPr>
              <p:cNvSpPr txBox="1">
                <a:spLocks noRot="1" noChangeAspect="1" noMove="1" noResize="1" noEditPoints="1" noAdjustHandles="1" noChangeArrowheads="1" noChangeShapeType="1" noTextEdit="1"/>
              </p:cNvSpPr>
              <p:nvPr/>
            </p:nvSpPr>
            <p:spPr>
              <a:xfrm>
                <a:off x="2774729" y="2729385"/>
                <a:ext cx="7094483" cy="1399229"/>
              </a:xfrm>
              <a:prstGeom prst="rect">
                <a:avLst/>
              </a:prstGeom>
              <a:blipFill>
                <a:blip r:embed="rId3"/>
                <a:stretch>
                  <a:fillRect t="-134234" b="-18828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6BECCF50-DFAD-9D4E-A71E-8409DCBD3BCF}"/>
                  </a:ext>
                </a:extLst>
              </p:cNvPr>
              <p:cNvSpPr txBox="1"/>
              <p:nvPr/>
            </p:nvSpPr>
            <p:spPr>
              <a:xfrm>
                <a:off x="2774729" y="4128614"/>
                <a:ext cx="7094483" cy="1104148"/>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sz="3500" b="0" i="1" smtClean="0">
                          <a:latin typeface="Cambria Math" panose="02040503050406030204" pitchFamily="18" charset="0"/>
                        </a:rPr>
                        <m:t>=</m:t>
                      </m:r>
                      <m:f>
                        <m:fPr>
                          <m:ctrlPr>
                            <a:rPr lang="en-US" sz="3500" b="0" i="1" smtClean="0">
                              <a:latin typeface="Cambria Math" panose="02040503050406030204" pitchFamily="18" charset="0"/>
                            </a:rPr>
                          </m:ctrlPr>
                        </m:fPr>
                        <m:num>
                          <m:r>
                            <a:rPr lang="en-US" sz="3500" b="0" i="1" smtClean="0">
                              <a:latin typeface="Cambria Math" panose="02040503050406030204" pitchFamily="18" charset="0"/>
                            </a:rPr>
                            <m:t>1</m:t>
                          </m:r>
                        </m:num>
                        <m:den>
                          <m:r>
                            <a:rPr lang="en-US" sz="3500" b="0" i="1" smtClean="0">
                              <a:latin typeface="Cambria Math" panose="02040503050406030204" pitchFamily="18" charset="0"/>
                            </a:rPr>
                            <m:t>2</m:t>
                          </m:r>
                        </m:den>
                      </m:f>
                      <m:r>
                        <a:rPr lang="en-US" sz="3500" b="0" i="1" smtClean="0">
                          <a:latin typeface="Cambria Math" panose="02040503050406030204" pitchFamily="18" charset="0"/>
                        </a:rPr>
                        <m:t>(2.25+</m:t>
                      </m:r>
                      <m:sSup>
                        <m:sSupPr>
                          <m:ctrlPr>
                            <a:rPr lang="en-US" sz="3500" b="0" i="1" smtClean="0">
                              <a:latin typeface="Cambria Math" panose="02040503050406030204" pitchFamily="18" charset="0"/>
                            </a:rPr>
                          </m:ctrlPr>
                        </m:sSupPr>
                        <m:e>
                          <m:d>
                            <m:dPr>
                              <m:ctrlPr>
                                <a:rPr lang="en-US" sz="3500" b="0" i="1" smtClean="0">
                                  <a:latin typeface="Cambria Math" panose="02040503050406030204" pitchFamily="18" charset="0"/>
                                </a:rPr>
                              </m:ctrlPr>
                            </m:dPr>
                            <m:e>
                              <m:r>
                                <a:rPr lang="en-US" sz="3500" b="0" i="1" smtClean="0">
                                  <a:latin typeface="Cambria Math" panose="02040503050406030204" pitchFamily="18" charset="0"/>
                                </a:rPr>
                                <m:t>−3 −</m:t>
                              </m:r>
                              <m:d>
                                <m:dPr>
                                  <m:ctrlPr>
                                    <a:rPr lang="en-US" sz="3500" b="0" i="1" smtClean="0">
                                      <a:latin typeface="Cambria Math" panose="02040503050406030204" pitchFamily="18" charset="0"/>
                                    </a:rPr>
                                  </m:ctrlPr>
                                </m:dPr>
                                <m:e>
                                  <m:r>
                                    <a:rPr lang="en-US" sz="3500" b="0" i="1" smtClean="0">
                                      <a:latin typeface="Cambria Math" panose="02040503050406030204" pitchFamily="18" charset="0"/>
                                    </a:rPr>
                                    <m:t>−4</m:t>
                                  </m:r>
                                </m:e>
                              </m:d>
                            </m:e>
                          </m:d>
                        </m:e>
                        <m:sup>
                          <m:r>
                            <a:rPr lang="en-US" sz="3500" b="0" i="1" smtClean="0">
                              <a:latin typeface="Cambria Math" panose="02040503050406030204" pitchFamily="18" charset="0"/>
                            </a:rPr>
                            <m:t>2</m:t>
                          </m:r>
                        </m:sup>
                      </m:sSup>
                      <m:r>
                        <a:rPr lang="en-US" sz="3500" b="0" i="1" smtClean="0">
                          <a:latin typeface="Cambria Math" panose="02040503050406030204" pitchFamily="18" charset="0"/>
                        </a:rPr>
                        <m:t>) </m:t>
                      </m:r>
                    </m:oMath>
                  </m:oMathPara>
                </a14:m>
                <a:endParaRPr lang="en-US" sz="3500" dirty="0"/>
              </a:p>
            </p:txBody>
          </p:sp>
        </mc:Choice>
        <mc:Fallback>
          <p:sp>
            <p:nvSpPr>
              <p:cNvPr id="7" name="TextBox 6">
                <a:extLst>
                  <a:ext uri="{FF2B5EF4-FFF2-40B4-BE49-F238E27FC236}">
                    <a16:creationId xmlns:a16="http://schemas.microsoft.com/office/drawing/2014/main" id="{6BECCF50-DFAD-9D4E-A71E-8409DCBD3BCF}"/>
                  </a:ext>
                </a:extLst>
              </p:cNvPr>
              <p:cNvSpPr txBox="1">
                <a:spLocks noRot="1" noChangeAspect="1" noMove="1" noResize="1" noEditPoints="1" noAdjustHandles="1" noChangeArrowheads="1" noChangeShapeType="1" noTextEdit="1"/>
              </p:cNvSpPr>
              <p:nvPr/>
            </p:nvSpPr>
            <p:spPr>
              <a:xfrm>
                <a:off x="2774729" y="4128614"/>
                <a:ext cx="7094483" cy="1104148"/>
              </a:xfrm>
              <a:prstGeom prst="rect">
                <a:avLst/>
              </a:prstGeom>
              <a:blipFill>
                <a:blip r:embed="rId4"/>
                <a:stretch>
                  <a:fillRect b="-7955"/>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7E5B63EA-2AA6-6049-B06D-9791CB9F3CC5}"/>
                  </a:ext>
                </a:extLst>
              </p:cNvPr>
              <p:cNvSpPr txBox="1"/>
              <p:nvPr/>
            </p:nvSpPr>
            <p:spPr>
              <a:xfrm>
                <a:off x="2774728" y="5388727"/>
                <a:ext cx="7094483" cy="1104148"/>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sz="3500" b="0" i="1" smtClean="0">
                          <a:latin typeface="Cambria Math" panose="02040503050406030204" pitchFamily="18" charset="0"/>
                        </a:rPr>
                        <m:t>=</m:t>
                      </m:r>
                      <m:f>
                        <m:fPr>
                          <m:ctrlPr>
                            <a:rPr lang="en-US" sz="3500" b="0" i="1" smtClean="0">
                              <a:latin typeface="Cambria Math" panose="02040503050406030204" pitchFamily="18" charset="0"/>
                            </a:rPr>
                          </m:ctrlPr>
                        </m:fPr>
                        <m:num>
                          <m:r>
                            <a:rPr lang="en-US" sz="3500" b="0" i="1" smtClean="0">
                              <a:latin typeface="Cambria Math" panose="02040503050406030204" pitchFamily="18" charset="0"/>
                            </a:rPr>
                            <m:t>1</m:t>
                          </m:r>
                        </m:num>
                        <m:den>
                          <m:r>
                            <a:rPr lang="en-US" sz="3500" b="0" i="1" smtClean="0">
                              <a:latin typeface="Cambria Math" panose="02040503050406030204" pitchFamily="18" charset="0"/>
                            </a:rPr>
                            <m:t>2</m:t>
                          </m:r>
                        </m:den>
                      </m:f>
                      <m:d>
                        <m:dPr>
                          <m:ctrlPr>
                            <a:rPr lang="en-US" sz="3500" b="0" i="1" smtClean="0">
                              <a:latin typeface="Cambria Math" panose="02040503050406030204" pitchFamily="18" charset="0"/>
                            </a:rPr>
                          </m:ctrlPr>
                        </m:dPr>
                        <m:e>
                          <m:r>
                            <a:rPr lang="en-US" sz="3500" b="0" i="1" smtClean="0">
                              <a:latin typeface="Cambria Math" panose="02040503050406030204" pitchFamily="18" charset="0"/>
                            </a:rPr>
                            <m:t>2.25+1</m:t>
                          </m:r>
                        </m:e>
                      </m:d>
                      <m:r>
                        <a:rPr lang="en-US" sz="3500" b="0" i="1" smtClean="0">
                          <a:latin typeface="Cambria Math" panose="02040503050406030204" pitchFamily="18" charset="0"/>
                        </a:rPr>
                        <m:t>=1.625 </m:t>
                      </m:r>
                    </m:oMath>
                  </m:oMathPara>
                </a14:m>
                <a:endParaRPr lang="en-US" sz="3500" dirty="0"/>
              </a:p>
            </p:txBody>
          </p:sp>
        </mc:Choice>
        <mc:Fallback>
          <p:sp>
            <p:nvSpPr>
              <p:cNvPr id="8" name="TextBox 7">
                <a:extLst>
                  <a:ext uri="{FF2B5EF4-FFF2-40B4-BE49-F238E27FC236}">
                    <a16:creationId xmlns:a16="http://schemas.microsoft.com/office/drawing/2014/main" id="{7E5B63EA-2AA6-6049-B06D-9791CB9F3CC5}"/>
                  </a:ext>
                </a:extLst>
              </p:cNvPr>
              <p:cNvSpPr txBox="1">
                <a:spLocks noRot="1" noChangeAspect="1" noMove="1" noResize="1" noEditPoints="1" noAdjustHandles="1" noChangeArrowheads="1" noChangeShapeType="1" noTextEdit="1"/>
              </p:cNvSpPr>
              <p:nvPr/>
            </p:nvSpPr>
            <p:spPr>
              <a:xfrm>
                <a:off x="2774728" y="5388727"/>
                <a:ext cx="7094483" cy="1104148"/>
              </a:xfrm>
              <a:prstGeom prst="rect">
                <a:avLst/>
              </a:prstGeom>
              <a:blipFill>
                <a:blip r:embed="rId5"/>
                <a:stretch>
                  <a:fillRect b="-7955"/>
                </a:stretch>
              </a:blipFill>
            </p:spPr>
            <p:txBody>
              <a:bodyPr/>
              <a:lstStyle/>
              <a:p>
                <a:r>
                  <a:rPr lang="en-US">
                    <a:noFill/>
                  </a:rPr>
                  <a:t> </a:t>
                </a:r>
              </a:p>
            </p:txBody>
          </p:sp>
        </mc:Fallback>
      </mc:AlternateContent>
    </p:spTree>
    <p:extLst>
      <p:ext uri="{BB962C8B-B14F-4D97-AF65-F5344CB8AC3E}">
        <p14:creationId xmlns:p14="http://schemas.microsoft.com/office/powerpoint/2010/main" val="2081121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9E03A-66BF-A046-82F4-3BBA533E67EE}"/>
              </a:ext>
            </a:extLst>
          </p:cNvPr>
          <p:cNvSpPr>
            <a:spLocks noGrp="1"/>
          </p:cNvSpPr>
          <p:nvPr>
            <p:ph type="title"/>
          </p:nvPr>
        </p:nvSpPr>
        <p:spPr/>
        <p:txBody>
          <a:bodyPr/>
          <a:lstStyle/>
          <a:p>
            <a:r>
              <a:rPr lang="en-US" dirty="0"/>
              <a:t>Geometry of Least Squares</a:t>
            </a:r>
          </a:p>
        </p:txBody>
      </p:sp>
      <p:sp>
        <p:nvSpPr>
          <p:cNvPr id="3" name="Content Placeholder 2">
            <a:extLst>
              <a:ext uri="{FF2B5EF4-FFF2-40B4-BE49-F238E27FC236}">
                <a16:creationId xmlns:a16="http://schemas.microsoft.com/office/drawing/2014/main" id="{B4BE35E3-E0DE-6A46-B8DE-64DC60979F91}"/>
              </a:ext>
            </a:extLst>
          </p:cNvPr>
          <p:cNvSpPr>
            <a:spLocks noGrp="1"/>
          </p:cNvSpPr>
          <p:nvPr>
            <p:ph idx="1"/>
          </p:nvPr>
        </p:nvSpPr>
        <p:spPr/>
        <p:txBody>
          <a:bodyPr/>
          <a:lstStyle/>
          <a:p>
            <a:r>
              <a:rPr lang="en-US" dirty="0"/>
              <a:t>Intuition:</a:t>
            </a:r>
          </a:p>
          <a:p>
            <a:pPr lvl="1"/>
            <a:r>
              <a:rPr lang="en-US" dirty="0"/>
              <a:t>Our model is a linear combination of the feature matrix (X) using model weights (</a:t>
            </a:r>
            <a:r>
              <a:rPr lang="el-GR" dirty="0"/>
              <a:t>θ</a:t>
            </a:r>
            <a:r>
              <a:rPr lang="en-US" dirty="0"/>
              <a:t>)</a:t>
            </a:r>
          </a:p>
          <a:p>
            <a:pPr lvl="1"/>
            <a:r>
              <a:rPr lang="en-US" dirty="0"/>
              <a:t>Thus, the prediction must be in the subspace spanned by the columns of X</a:t>
            </a:r>
          </a:p>
          <a:p>
            <a:pPr lvl="2"/>
            <a:r>
              <a:rPr lang="en-US" dirty="0"/>
              <a:t>This is a fancy way of saying that you take some linear combination (weighted sum) of the columns of X</a:t>
            </a:r>
          </a:p>
          <a:p>
            <a:pPr lvl="1"/>
            <a:r>
              <a:rPr lang="en-US" dirty="0"/>
              <a:t>You can minimize your error (residual) by taking the projection of Y (true observed value) onto the column space of X</a:t>
            </a:r>
          </a:p>
          <a:p>
            <a:pPr lvl="1"/>
            <a:endParaRPr lang="en-US" dirty="0"/>
          </a:p>
        </p:txBody>
      </p:sp>
    </p:spTree>
    <p:extLst>
      <p:ext uri="{BB962C8B-B14F-4D97-AF65-F5344CB8AC3E}">
        <p14:creationId xmlns:p14="http://schemas.microsoft.com/office/powerpoint/2010/main" val="968741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9E03A-66BF-A046-82F4-3BBA533E67EE}"/>
              </a:ext>
            </a:extLst>
          </p:cNvPr>
          <p:cNvSpPr>
            <a:spLocks noGrp="1"/>
          </p:cNvSpPr>
          <p:nvPr>
            <p:ph type="title"/>
          </p:nvPr>
        </p:nvSpPr>
        <p:spPr/>
        <p:txBody>
          <a:bodyPr/>
          <a:lstStyle/>
          <a:p>
            <a:r>
              <a:rPr lang="en-US" dirty="0"/>
              <a:t>Geometry of Least Squares</a:t>
            </a:r>
          </a:p>
        </p:txBody>
      </p:sp>
      <p:sp>
        <p:nvSpPr>
          <p:cNvPr id="3" name="Content Placeholder 2">
            <a:extLst>
              <a:ext uri="{FF2B5EF4-FFF2-40B4-BE49-F238E27FC236}">
                <a16:creationId xmlns:a16="http://schemas.microsoft.com/office/drawing/2014/main" id="{B4BE35E3-E0DE-6A46-B8DE-64DC60979F91}"/>
              </a:ext>
            </a:extLst>
          </p:cNvPr>
          <p:cNvSpPr>
            <a:spLocks noGrp="1"/>
          </p:cNvSpPr>
          <p:nvPr>
            <p:ph idx="1"/>
          </p:nvPr>
        </p:nvSpPr>
        <p:spPr/>
        <p:txBody>
          <a:bodyPr/>
          <a:lstStyle/>
          <a:p>
            <a:r>
              <a:rPr lang="en-US" dirty="0"/>
              <a:t>Intuition:</a:t>
            </a:r>
          </a:p>
          <a:p>
            <a:pPr lvl="1"/>
            <a:r>
              <a:rPr lang="en-US" dirty="0"/>
              <a:t>You can minimize your error (residual) by taking the projection of Y (true observed value) onto the column space of X</a:t>
            </a:r>
          </a:p>
          <a:p>
            <a:pPr marL="457200" lvl="1" indent="0">
              <a:buNone/>
            </a:pPr>
            <a:endParaRPr lang="en-US" dirty="0"/>
          </a:p>
          <a:p>
            <a:pPr lvl="1"/>
            <a:endParaRPr lang="en-US" dirty="0"/>
          </a:p>
        </p:txBody>
      </p:sp>
      <p:sp>
        <p:nvSpPr>
          <p:cNvPr id="4" name="TextBox 3">
            <a:extLst>
              <a:ext uri="{FF2B5EF4-FFF2-40B4-BE49-F238E27FC236}">
                <a16:creationId xmlns:a16="http://schemas.microsoft.com/office/drawing/2014/main" id="{D73EF463-898A-9F44-A507-22BF8FAC238A}"/>
              </a:ext>
            </a:extLst>
          </p:cNvPr>
          <p:cNvSpPr txBox="1"/>
          <p:nvPr/>
        </p:nvSpPr>
        <p:spPr>
          <a:xfrm>
            <a:off x="3168869" y="6112277"/>
            <a:ext cx="5854262" cy="861774"/>
          </a:xfrm>
          <a:prstGeom prst="rect">
            <a:avLst/>
          </a:prstGeom>
          <a:noFill/>
        </p:spPr>
        <p:txBody>
          <a:bodyPr wrap="square" rtlCol="0">
            <a:spAutoFit/>
          </a:bodyPr>
          <a:lstStyle/>
          <a:p>
            <a:pPr algn="ctr"/>
            <a:r>
              <a:rPr lang="en-US" sz="2500" dirty="0">
                <a:solidFill>
                  <a:srgbClr val="6CC08B"/>
                </a:solidFill>
                <a:latin typeface="Nunito" pitchFamily="2" charset="77"/>
              </a:rPr>
              <a:t>See lecture for a detailed explanation of the math!</a:t>
            </a:r>
          </a:p>
        </p:txBody>
      </p:sp>
      <p:pic>
        <p:nvPicPr>
          <p:cNvPr id="6" name="Picture 5">
            <a:extLst>
              <a:ext uri="{FF2B5EF4-FFF2-40B4-BE49-F238E27FC236}">
                <a16:creationId xmlns:a16="http://schemas.microsoft.com/office/drawing/2014/main" id="{065DC685-5D02-C944-AA60-95A970D4D1D8}"/>
              </a:ext>
            </a:extLst>
          </p:cNvPr>
          <p:cNvPicPr>
            <a:picLocks noChangeAspect="1"/>
          </p:cNvPicPr>
          <p:nvPr/>
        </p:nvPicPr>
        <p:blipFill>
          <a:blip r:embed="rId2"/>
          <a:stretch>
            <a:fillRect/>
          </a:stretch>
        </p:blipFill>
        <p:spPr>
          <a:xfrm>
            <a:off x="7665705" y="2721565"/>
            <a:ext cx="4011288" cy="3202442"/>
          </a:xfrm>
          <a:prstGeom prst="rect">
            <a:avLst/>
          </a:prstGeom>
        </p:spPr>
      </p:pic>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363A1178-1BD4-174F-AABB-03FF7B03BF64}"/>
                  </a:ext>
                </a:extLst>
              </p:cNvPr>
              <p:cNvSpPr txBox="1"/>
              <p:nvPr/>
            </p:nvSpPr>
            <p:spPr>
              <a:xfrm>
                <a:off x="2166723" y="3547068"/>
                <a:ext cx="4719145" cy="659924"/>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p>
                        <m:sSupPr>
                          <m:ctrlPr>
                            <a:rPr lang="en-US" sz="3500" b="0" i="1" smtClean="0">
                              <a:latin typeface="Cambria Math" panose="02040503050406030204" pitchFamily="18" charset="0"/>
                            </a:rPr>
                          </m:ctrlPr>
                        </m:sSupPr>
                        <m:e>
                          <m:r>
                            <a:rPr lang="en-US" sz="3500" b="0" i="1" smtClean="0">
                              <a:latin typeface="Cambria Math" panose="02040503050406030204" pitchFamily="18" charset="0"/>
                            </a:rPr>
                            <m:t>𝑋</m:t>
                          </m:r>
                        </m:e>
                        <m:sup>
                          <m:r>
                            <a:rPr lang="en-US" sz="3500" b="0" i="1" smtClean="0">
                              <a:latin typeface="Cambria Math" panose="02040503050406030204" pitchFamily="18" charset="0"/>
                            </a:rPr>
                            <m:t>𝑇</m:t>
                          </m:r>
                        </m:sup>
                      </m:sSup>
                      <m:r>
                        <a:rPr lang="en-US" sz="3500" b="0" i="1" smtClean="0">
                          <a:latin typeface="Cambria Math" panose="02040503050406030204" pitchFamily="18" charset="0"/>
                        </a:rPr>
                        <m:t>(</m:t>
                      </m:r>
                      <m:r>
                        <a:rPr lang="en-US" sz="3500" b="0" i="1" smtClean="0">
                          <a:latin typeface="Cambria Math" panose="02040503050406030204" pitchFamily="18" charset="0"/>
                        </a:rPr>
                        <m:t>𝑋</m:t>
                      </m:r>
                      <m:acc>
                        <m:accPr>
                          <m:chr m:val="̂"/>
                          <m:ctrlPr>
                            <a:rPr lang="en-US" sz="3500" b="0" i="1" smtClean="0">
                              <a:latin typeface="Cambria Math" panose="02040503050406030204" pitchFamily="18" charset="0"/>
                            </a:rPr>
                          </m:ctrlPr>
                        </m:accPr>
                        <m:e>
                          <m:r>
                            <a:rPr lang="en-US" sz="3500" b="0" i="1" smtClean="0">
                              <a:latin typeface="Cambria Math" panose="02040503050406030204" pitchFamily="18" charset="0"/>
                            </a:rPr>
                            <m:t>𝜃</m:t>
                          </m:r>
                        </m:e>
                      </m:acc>
                      <m:r>
                        <a:rPr lang="en-US" sz="3500" b="0" i="1" smtClean="0">
                          <a:latin typeface="Cambria Math" panose="02040503050406030204" pitchFamily="18" charset="0"/>
                        </a:rPr>
                        <m:t> −</m:t>
                      </m:r>
                      <m:r>
                        <a:rPr lang="en-US" sz="3500" b="0" i="1" smtClean="0">
                          <a:latin typeface="Cambria Math" panose="02040503050406030204" pitchFamily="18" charset="0"/>
                        </a:rPr>
                        <m:t>𝑌</m:t>
                      </m:r>
                      <m:r>
                        <a:rPr lang="en-US" sz="3500" b="0" i="1" smtClean="0">
                          <a:latin typeface="Cambria Math" panose="02040503050406030204" pitchFamily="18" charset="0"/>
                        </a:rPr>
                        <m:t>)=0</m:t>
                      </m:r>
                    </m:oMath>
                  </m:oMathPara>
                </a14:m>
                <a:endParaRPr lang="en-US" sz="3500" dirty="0">
                  <a:latin typeface="Nunito" pitchFamily="2" charset="77"/>
                </a:endParaRPr>
              </a:p>
            </p:txBody>
          </p:sp>
        </mc:Choice>
        <mc:Fallback>
          <p:sp>
            <p:nvSpPr>
              <p:cNvPr id="7" name="TextBox 6">
                <a:extLst>
                  <a:ext uri="{FF2B5EF4-FFF2-40B4-BE49-F238E27FC236}">
                    <a16:creationId xmlns:a16="http://schemas.microsoft.com/office/drawing/2014/main" id="{363A1178-1BD4-174F-AABB-03FF7B03BF64}"/>
                  </a:ext>
                </a:extLst>
              </p:cNvPr>
              <p:cNvSpPr txBox="1">
                <a:spLocks noRot="1" noChangeAspect="1" noMove="1" noResize="1" noEditPoints="1" noAdjustHandles="1" noChangeArrowheads="1" noChangeShapeType="1" noTextEdit="1"/>
              </p:cNvSpPr>
              <p:nvPr/>
            </p:nvSpPr>
            <p:spPr>
              <a:xfrm>
                <a:off x="2166723" y="3547068"/>
                <a:ext cx="4719145" cy="659924"/>
              </a:xfrm>
              <a:prstGeom prst="rect">
                <a:avLst/>
              </a:prstGeom>
              <a:blipFill>
                <a:blip r:embed="rId3"/>
                <a:stretch>
                  <a:fillRect t="-9434" b="-20755"/>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5CC0EA90-C1E3-2B42-BC42-092C9E44B846}"/>
                  </a:ext>
                </a:extLst>
              </p:cNvPr>
              <p:cNvSpPr txBox="1"/>
              <p:nvPr/>
            </p:nvSpPr>
            <p:spPr>
              <a:xfrm>
                <a:off x="2166723" y="4262927"/>
                <a:ext cx="4719145" cy="659924"/>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p>
                        <m:sSupPr>
                          <m:ctrlPr>
                            <a:rPr lang="en-US" sz="3500" b="0" i="1" smtClean="0">
                              <a:latin typeface="Cambria Math" panose="02040503050406030204" pitchFamily="18" charset="0"/>
                            </a:rPr>
                          </m:ctrlPr>
                        </m:sSupPr>
                        <m:e>
                          <m:r>
                            <a:rPr lang="en-US" sz="3500" b="0" i="1" smtClean="0">
                              <a:latin typeface="Cambria Math" panose="02040503050406030204" pitchFamily="18" charset="0"/>
                            </a:rPr>
                            <m:t>𝑋</m:t>
                          </m:r>
                        </m:e>
                        <m:sup>
                          <m:r>
                            <a:rPr lang="en-US" sz="3500" b="0" i="1" smtClean="0">
                              <a:latin typeface="Cambria Math" panose="02040503050406030204" pitchFamily="18" charset="0"/>
                            </a:rPr>
                            <m:t>𝑇</m:t>
                          </m:r>
                        </m:sup>
                      </m:sSup>
                      <m:r>
                        <a:rPr lang="en-US" sz="3500" b="0" i="1" smtClean="0">
                          <a:latin typeface="Cambria Math" panose="02040503050406030204" pitchFamily="18" charset="0"/>
                        </a:rPr>
                        <m:t>𝑋</m:t>
                      </m:r>
                      <m:acc>
                        <m:accPr>
                          <m:chr m:val="̂"/>
                          <m:ctrlPr>
                            <a:rPr lang="en-US" sz="3500" b="0" i="1" smtClean="0">
                              <a:latin typeface="Cambria Math" panose="02040503050406030204" pitchFamily="18" charset="0"/>
                            </a:rPr>
                          </m:ctrlPr>
                        </m:accPr>
                        <m:e>
                          <m:r>
                            <a:rPr lang="en-US" sz="3500" b="0" i="1" smtClean="0">
                              <a:latin typeface="Cambria Math" panose="02040503050406030204" pitchFamily="18" charset="0"/>
                            </a:rPr>
                            <m:t>𝜃</m:t>
                          </m:r>
                        </m:e>
                      </m:acc>
                      <m:r>
                        <a:rPr lang="en-US" sz="3500" b="0" i="1" smtClean="0">
                          <a:latin typeface="Cambria Math" panose="02040503050406030204" pitchFamily="18" charset="0"/>
                        </a:rPr>
                        <m:t> −</m:t>
                      </m:r>
                      <m:sSup>
                        <m:sSupPr>
                          <m:ctrlPr>
                            <a:rPr lang="en-US" sz="3500" b="0" i="1" smtClean="0">
                              <a:latin typeface="Cambria Math" panose="02040503050406030204" pitchFamily="18" charset="0"/>
                            </a:rPr>
                          </m:ctrlPr>
                        </m:sSupPr>
                        <m:e>
                          <m:r>
                            <a:rPr lang="en-US" sz="3500" b="0" i="1" smtClean="0">
                              <a:latin typeface="Cambria Math" panose="02040503050406030204" pitchFamily="18" charset="0"/>
                            </a:rPr>
                            <m:t>𝑋</m:t>
                          </m:r>
                        </m:e>
                        <m:sup>
                          <m:r>
                            <a:rPr lang="en-US" sz="3500" b="0" i="1" smtClean="0">
                              <a:latin typeface="Cambria Math" panose="02040503050406030204" pitchFamily="18" charset="0"/>
                            </a:rPr>
                            <m:t>𝑇</m:t>
                          </m:r>
                        </m:sup>
                      </m:sSup>
                      <m:r>
                        <a:rPr lang="en-US" sz="3500" b="0" i="1" smtClean="0">
                          <a:latin typeface="Cambria Math" panose="02040503050406030204" pitchFamily="18" charset="0"/>
                        </a:rPr>
                        <m:t>𝑌</m:t>
                      </m:r>
                      <m:r>
                        <a:rPr lang="en-US" sz="3500" b="0" i="1" smtClean="0">
                          <a:latin typeface="Cambria Math" panose="02040503050406030204" pitchFamily="18" charset="0"/>
                        </a:rPr>
                        <m:t>=0</m:t>
                      </m:r>
                    </m:oMath>
                  </m:oMathPara>
                </a14:m>
                <a:endParaRPr lang="en-US" sz="3500" dirty="0">
                  <a:latin typeface="Nunito" pitchFamily="2" charset="77"/>
                </a:endParaRPr>
              </a:p>
            </p:txBody>
          </p:sp>
        </mc:Choice>
        <mc:Fallback>
          <p:sp>
            <p:nvSpPr>
              <p:cNvPr id="8" name="TextBox 7">
                <a:extLst>
                  <a:ext uri="{FF2B5EF4-FFF2-40B4-BE49-F238E27FC236}">
                    <a16:creationId xmlns:a16="http://schemas.microsoft.com/office/drawing/2014/main" id="{5CC0EA90-C1E3-2B42-BC42-092C9E44B846}"/>
                  </a:ext>
                </a:extLst>
              </p:cNvPr>
              <p:cNvSpPr txBox="1">
                <a:spLocks noRot="1" noChangeAspect="1" noMove="1" noResize="1" noEditPoints="1" noAdjustHandles="1" noChangeArrowheads="1" noChangeShapeType="1" noTextEdit="1"/>
              </p:cNvSpPr>
              <p:nvPr/>
            </p:nvSpPr>
            <p:spPr>
              <a:xfrm>
                <a:off x="2166723" y="4262927"/>
                <a:ext cx="4719145" cy="659924"/>
              </a:xfrm>
              <a:prstGeom prst="rect">
                <a:avLst/>
              </a:prstGeom>
              <a:blipFill>
                <a:blip r:embed="rId4"/>
                <a:stretch>
                  <a:fillRect t="-13462" b="-1923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607980D9-77A7-C54A-9CF3-33B569E855E7}"/>
                  </a:ext>
                </a:extLst>
              </p:cNvPr>
              <p:cNvSpPr txBox="1"/>
              <p:nvPr/>
            </p:nvSpPr>
            <p:spPr>
              <a:xfrm>
                <a:off x="2166722" y="4922851"/>
                <a:ext cx="4719145" cy="659924"/>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acc>
                        <m:accPr>
                          <m:chr m:val="̂"/>
                          <m:ctrlPr>
                            <a:rPr lang="en-US" sz="3500" b="0" i="1" smtClean="0">
                              <a:latin typeface="Cambria Math" panose="02040503050406030204" pitchFamily="18" charset="0"/>
                            </a:rPr>
                          </m:ctrlPr>
                        </m:accPr>
                        <m:e>
                          <m:r>
                            <a:rPr lang="en-US" sz="3500" b="0" i="1" smtClean="0">
                              <a:latin typeface="Cambria Math" panose="02040503050406030204" pitchFamily="18" charset="0"/>
                            </a:rPr>
                            <m:t>𝜃</m:t>
                          </m:r>
                        </m:e>
                      </m:acc>
                      <m:r>
                        <a:rPr lang="en-US" sz="3500" b="0" i="1" smtClean="0">
                          <a:latin typeface="Cambria Math" panose="02040503050406030204" pitchFamily="18" charset="0"/>
                        </a:rPr>
                        <m:t>=</m:t>
                      </m:r>
                      <m:sSup>
                        <m:sSupPr>
                          <m:ctrlPr>
                            <a:rPr lang="en-US" sz="3500" b="0" i="1" smtClean="0">
                              <a:latin typeface="Cambria Math" panose="02040503050406030204" pitchFamily="18" charset="0"/>
                            </a:rPr>
                          </m:ctrlPr>
                        </m:sSupPr>
                        <m:e>
                          <m:d>
                            <m:dPr>
                              <m:ctrlPr>
                                <a:rPr lang="en-US" sz="3500" b="0" i="1" smtClean="0">
                                  <a:latin typeface="Cambria Math" panose="02040503050406030204" pitchFamily="18" charset="0"/>
                                </a:rPr>
                              </m:ctrlPr>
                            </m:dPr>
                            <m:e>
                              <m:sSup>
                                <m:sSupPr>
                                  <m:ctrlPr>
                                    <a:rPr lang="en-US" sz="3500" b="0" i="1" smtClean="0">
                                      <a:latin typeface="Cambria Math" panose="02040503050406030204" pitchFamily="18" charset="0"/>
                                    </a:rPr>
                                  </m:ctrlPr>
                                </m:sSupPr>
                                <m:e>
                                  <m:r>
                                    <a:rPr lang="en-US" sz="3500" b="0" i="1" smtClean="0">
                                      <a:latin typeface="Cambria Math" panose="02040503050406030204" pitchFamily="18" charset="0"/>
                                    </a:rPr>
                                    <m:t>𝑋</m:t>
                                  </m:r>
                                </m:e>
                                <m:sup>
                                  <m:r>
                                    <a:rPr lang="en-US" sz="3500" b="0" i="1" smtClean="0">
                                      <a:latin typeface="Cambria Math" panose="02040503050406030204" pitchFamily="18" charset="0"/>
                                    </a:rPr>
                                    <m:t>𝑇</m:t>
                                  </m:r>
                                </m:sup>
                              </m:sSup>
                              <m:r>
                                <a:rPr lang="en-US" sz="3500" b="0" i="1" smtClean="0">
                                  <a:latin typeface="Cambria Math" panose="02040503050406030204" pitchFamily="18" charset="0"/>
                                </a:rPr>
                                <m:t>𝑋</m:t>
                              </m:r>
                            </m:e>
                          </m:d>
                        </m:e>
                        <m:sup>
                          <m:r>
                            <a:rPr lang="en-US" sz="3500" b="0" i="1" smtClean="0">
                              <a:latin typeface="Cambria Math" panose="02040503050406030204" pitchFamily="18" charset="0"/>
                            </a:rPr>
                            <m:t>−1</m:t>
                          </m:r>
                        </m:sup>
                      </m:sSup>
                      <m:sSup>
                        <m:sSupPr>
                          <m:ctrlPr>
                            <a:rPr lang="en-US" sz="3500" b="0" i="1" smtClean="0">
                              <a:latin typeface="Cambria Math" panose="02040503050406030204" pitchFamily="18" charset="0"/>
                            </a:rPr>
                          </m:ctrlPr>
                        </m:sSupPr>
                        <m:e>
                          <m:r>
                            <a:rPr lang="en-US" sz="3500" b="0" i="1" smtClean="0">
                              <a:latin typeface="Cambria Math" panose="02040503050406030204" pitchFamily="18" charset="0"/>
                            </a:rPr>
                            <m:t>𝑋</m:t>
                          </m:r>
                        </m:e>
                        <m:sup>
                          <m:r>
                            <a:rPr lang="en-US" sz="3500" b="0" i="1" smtClean="0">
                              <a:latin typeface="Cambria Math" panose="02040503050406030204" pitchFamily="18" charset="0"/>
                            </a:rPr>
                            <m:t>𝑇</m:t>
                          </m:r>
                        </m:sup>
                      </m:sSup>
                      <m:r>
                        <a:rPr lang="en-US" sz="3500" b="0" i="1" smtClean="0">
                          <a:latin typeface="Cambria Math" panose="02040503050406030204" pitchFamily="18" charset="0"/>
                        </a:rPr>
                        <m:t>𝑌</m:t>
                      </m:r>
                    </m:oMath>
                  </m:oMathPara>
                </a14:m>
                <a:endParaRPr lang="en-US" sz="3500" dirty="0">
                  <a:latin typeface="Nunito" pitchFamily="2" charset="77"/>
                </a:endParaRPr>
              </a:p>
            </p:txBody>
          </p:sp>
        </mc:Choice>
        <mc:Fallback>
          <p:sp>
            <p:nvSpPr>
              <p:cNvPr id="9" name="TextBox 8">
                <a:extLst>
                  <a:ext uri="{FF2B5EF4-FFF2-40B4-BE49-F238E27FC236}">
                    <a16:creationId xmlns:a16="http://schemas.microsoft.com/office/drawing/2014/main" id="{607980D9-77A7-C54A-9CF3-33B569E855E7}"/>
                  </a:ext>
                </a:extLst>
              </p:cNvPr>
              <p:cNvSpPr txBox="1">
                <a:spLocks noRot="1" noChangeAspect="1" noMove="1" noResize="1" noEditPoints="1" noAdjustHandles="1" noChangeArrowheads="1" noChangeShapeType="1" noTextEdit="1"/>
              </p:cNvSpPr>
              <p:nvPr/>
            </p:nvSpPr>
            <p:spPr>
              <a:xfrm>
                <a:off x="2166722" y="4922851"/>
                <a:ext cx="4719145" cy="659924"/>
              </a:xfrm>
              <a:prstGeom prst="rect">
                <a:avLst/>
              </a:prstGeom>
              <a:blipFill>
                <a:blip r:embed="rId5"/>
                <a:stretch>
                  <a:fillRect t="-11321"/>
                </a:stretch>
              </a:blipFill>
            </p:spPr>
            <p:txBody>
              <a:bodyPr/>
              <a:lstStyle/>
              <a:p>
                <a:r>
                  <a:rPr lang="en-US">
                    <a:noFill/>
                  </a:rPr>
                  <a:t> </a:t>
                </a:r>
              </a:p>
            </p:txBody>
          </p:sp>
        </mc:Fallback>
      </mc:AlternateContent>
    </p:spTree>
    <p:extLst>
      <p:ext uri="{BB962C8B-B14F-4D97-AF65-F5344CB8AC3E}">
        <p14:creationId xmlns:p14="http://schemas.microsoft.com/office/powerpoint/2010/main" val="2242049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unito-BG Template" id="{13F585A0-3B9A-3940-95AB-7717BBA0C2C5}" vid="{AFAB6727-B607-F947-9BF7-D78FA7D420E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979</TotalTime>
  <Words>734</Words>
  <Application>Microsoft Macintosh PowerPoint</Application>
  <PresentationFormat>Widescreen</PresentationFormat>
  <Paragraphs>84</Paragraphs>
  <Slides>15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Cambria Math</vt:lpstr>
      <vt:lpstr>Nunito</vt:lpstr>
      <vt:lpstr>Office Theme</vt:lpstr>
      <vt:lpstr>DS 100 Discussion 8:  Regression &amp; Least Squares</vt:lpstr>
      <vt:lpstr>Linear Regression: Overview</vt:lpstr>
      <vt:lpstr>Linear Regression: Overview</vt:lpstr>
      <vt:lpstr>Linear Regression: Exercises</vt:lpstr>
      <vt:lpstr>Linear Regression: Exercises</vt:lpstr>
      <vt:lpstr>Linear Regression: Exercises</vt:lpstr>
      <vt:lpstr>Linear Regression: Exercises</vt:lpstr>
      <vt:lpstr>Geometry of Least Squares</vt:lpstr>
      <vt:lpstr>Geometry of Least Squares</vt:lpstr>
      <vt:lpstr>Geometry of Least Squares: Exercises</vt:lpstr>
      <vt:lpstr>Geometry of Least Squares: Exercises</vt:lpstr>
      <vt:lpstr>Geometry of Least Squares: Exercises</vt:lpstr>
      <vt:lpstr>Geometry of Least Squares: Exercises</vt:lpstr>
      <vt:lpstr>Modeling: Review</vt:lpstr>
      <vt:lpstr>Modeling: Review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 100 Discussion 8:  Regression &amp; Least Squares</dc:title>
  <dc:creator>Vikram Sreekanti</dc:creator>
  <cp:lastModifiedBy>Vikram Sreekanti</cp:lastModifiedBy>
  <cp:revision>29</cp:revision>
  <dcterms:created xsi:type="dcterms:W3CDTF">2020-03-12T00:34:36Z</dcterms:created>
  <dcterms:modified xsi:type="dcterms:W3CDTF">2020-03-12T16:53:44Z</dcterms:modified>
</cp:coreProperties>
</file>

<file path=docProps/thumbnail.jpeg>
</file>